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60" r:id="rId4"/>
    <p:sldId id="257" r:id="rId5"/>
    <p:sldId id="259"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varScale="1">
        <p:scale>
          <a:sx n="66" d="100"/>
          <a:sy n="66" d="100"/>
        </p:scale>
        <p:origin x="628" y="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8F213FC-66C6-4930-AAD8-6C0E37E6E5CB}"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05E5CB-9241-4665-889D-78B918CC363E}" type="slidenum">
              <a:rPr lang="en-US" smtClean="0"/>
              <a:t>‹#›</a:t>
            </a:fld>
            <a:endParaRPr lang="en-US"/>
          </a:p>
        </p:txBody>
      </p:sp>
    </p:spTree>
    <p:extLst>
      <p:ext uri="{BB962C8B-B14F-4D97-AF65-F5344CB8AC3E}">
        <p14:creationId xmlns:p14="http://schemas.microsoft.com/office/powerpoint/2010/main" val="13823047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F213FC-66C6-4930-AAD8-6C0E37E6E5CB}"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05E5CB-9241-4665-889D-78B918CC363E}" type="slidenum">
              <a:rPr lang="en-US" smtClean="0"/>
              <a:t>‹#›</a:t>
            </a:fld>
            <a:endParaRPr lang="en-US"/>
          </a:p>
        </p:txBody>
      </p:sp>
    </p:spTree>
    <p:extLst>
      <p:ext uri="{BB962C8B-B14F-4D97-AF65-F5344CB8AC3E}">
        <p14:creationId xmlns:p14="http://schemas.microsoft.com/office/powerpoint/2010/main" val="2666676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F213FC-66C6-4930-AAD8-6C0E37E6E5CB}"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05E5CB-9241-4665-889D-78B918CC363E}" type="slidenum">
              <a:rPr lang="en-US" smtClean="0"/>
              <a:t>‹#›</a:t>
            </a:fld>
            <a:endParaRPr lang="en-US"/>
          </a:p>
        </p:txBody>
      </p:sp>
    </p:spTree>
    <p:extLst>
      <p:ext uri="{BB962C8B-B14F-4D97-AF65-F5344CB8AC3E}">
        <p14:creationId xmlns:p14="http://schemas.microsoft.com/office/powerpoint/2010/main" val="1025960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F213FC-66C6-4930-AAD8-6C0E37E6E5CB}"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05E5CB-9241-4665-889D-78B918CC363E}" type="slidenum">
              <a:rPr lang="en-US" smtClean="0"/>
              <a:t>‹#›</a:t>
            </a:fld>
            <a:endParaRPr lang="en-US"/>
          </a:p>
        </p:txBody>
      </p:sp>
    </p:spTree>
    <p:extLst>
      <p:ext uri="{BB962C8B-B14F-4D97-AF65-F5344CB8AC3E}">
        <p14:creationId xmlns:p14="http://schemas.microsoft.com/office/powerpoint/2010/main" val="1689816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F213FC-66C6-4930-AAD8-6C0E37E6E5CB}" type="datetimeFigureOut">
              <a:rPr lang="en-US" smtClean="0"/>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05E5CB-9241-4665-889D-78B918CC363E}" type="slidenum">
              <a:rPr lang="en-US" smtClean="0"/>
              <a:t>‹#›</a:t>
            </a:fld>
            <a:endParaRPr lang="en-US"/>
          </a:p>
        </p:txBody>
      </p:sp>
    </p:spTree>
    <p:extLst>
      <p:ext uri="{BB962C8B-B14F-4D97-AF65-F5344CB8AC3E}">
        <p14:creationId xmlns:p14="http://schemas.microsoft.com/office/powerpoint/2010/main" val="2191694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8F213FC-66C6-4930-AAD8-6C0E37E6E5CB}" type="datetimeFigureOut">
              <a:rPr lang="en-US" smtClean="0"/>
              <a:t>7/4/2022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05E5CB-9241-4665-889D-78B918CC363E}" type="slidenum">
              <a:rPr lang="en-US" smtClean="0"/>
              <a:t>‹#›</a:t>
            </a:fld>
            <a:endParaRPr lang="en-US"/>
          </a:p>
        </p:txBody>
      </p:sp>
    </p:spTree>
    <p:extLst>
      <p:ext uri="{BB962C8B-B14F-4D97-AF65-F5344CB8AC3E}">
        <p14:creationId xmlns:p14="http://schemas.microsoft.com/office/powerpoint/2010/main" val="892962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F213FC-66C6-4930-AAD8-6C0E37E6E5CB}" type="datetimeFigureOut">
              <a:rPr lang="en-US" smtClean="0"/>
              <a:t>7/4/2022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05E5CB-9241-4665-889D-78B918CC363E}" type="slidenum">
              <a:rPr lang="en-US" smtClean="0"/>
              <a:t>‹#›</a:t>
            </a:fld>
            <a:endParaRPr lang="en-US"/>
          </a:p>
        </p:txBody>
      </p:sp>
    </p:spTree>
    <p:extLst>
      <p:ext uri="{BB962C8B-B14F-4D97-AF65-F5344CB8AC3E}">
        <p14:creationId xmlns:p14="http://schemas.microsoft.com/office/powerpoint/2010/main" val="4246048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8F213FC-66C6-4930-AAD8-6C0E37E6E5CB}" type="datetimeFigureOut">
              <a:rPr lang="en-US" smtClean="0"/>
              <a:t>7/4/2022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05E5CB-9241-4665-889D-78B918CC363E}" type="slidenum">
              <a:rPr lang="en-US" smtClean="0"/>
              <a:t>‹#›</a:t>
            </a:fld>
            <a:endParaRPr lang="en-US"/>
          </a:p>
        </p:txBody>
      </p:sp>
    </p:spTree>
    <p:extLst>
      <p:ext uri="{BB962C8B-B14F-4D97-AF65-F5344CB8AC3E}">
        <p14:creationId xmlns:p14="http://schemas.microsoft.com/office/powerpoint/2010/main" val="3156709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F213FC-66C6-4930-AAD8-6C0E37E6E5CB}" type="datetimeFigureOut">
              <a:rPr lang="en-US" smtClean="0"/>
              <a:t>7/4/2022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05E5CB-9241-4665-889D-78B918CC363E}" type="slidenum">
              <a:rPr lang="en-US" smtClean="0"/>
              <a:t>‹#›</a:t>
            </a:fld>
            <a:endParaRPr lang="en-US"/>
          </a:p>
        </p:txBody>
      </p:sp>
    </p:spTree>
    <p:extLst>
      <p:ext uri="{BB962C8B-B14F-4D97-AF65-F5344CB8AC3E}">
        <p14:creationId xmlns:p14="http://schemas.microsoft.com/office/powerpoint/2010/main" val="2747013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F213FC-66C6-4930-AAD8-6C0E37E6E5CB}" type="datetimeFigureOut">
              <a:rPr lang="en-US" smtClean="0"/>
              <a:t>7/4/2022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05E5CB-9241-4665-889D-78B918CC363E}" type="slidenum">
              <a:rPr lang="en-US" smtClean="0"/>
              <a:t>‹#›</a:t>
            </a:fld>
            <a:endParaRPr lang="en-US"/>
          </a:p>
        </p:txBody>
      </p:sp>
    </p:spTree>
    <p:extLst>
      <p:ext uri="{BB962C8B-B14F-4D97-AF65-F5344CB8AC3E}">
        <p14:creationId xmlns:p14="http://schemas.microsoft.com/office/powerpoint/2010/main" val="2695381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F213FC-66C6-4930-AAD8-6C0E37E6E5CB}" type="datetimeFigureOut">
              <a:rPr lang="en-US" smtClean="0"/>
              <a:t>7/4/2022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05E5CB-9241-4665-889D-78B918CC363E}" type="slidenum">
              <a:rPr lang="en-US" smtClean="0"/>
              <a:t>‹#›</a:t>
            </a:fld>
            <a:endParaRPr lang="en-US"/>
          </a:p>
        </p:txBody>
      </p:sp>
    </p:spTree>
    <p:extLst>
      <p:ext uri="{BB962C8B-B14F-4D97-AF65-F5344CB8AC3E}">
        <p14:creationId xmlns:p14="http://schemas.microsoft.com/office/powerpoint/2010/main" val="13528688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F213FC-66C6-4930-AAD8-6C0E37E6E5CB}" type="datetimeFigureOut">
              <a:rPr lang="en-US" smtClean="0"/>
              <a:t>7/4/2022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05E5CB-9241-4665-889D-78B918CC363E}" type="slidenum">
              <a:rPr lang="en-US" smtClean="0"/>
              <a:t>‹#›</a:t>
            </a:fld>
            <a:endParaRPr lang="en-US"/>
          </a:p>
        </p:txBody>
      </p:sp>
    </p:spTree>
    <p:extLst>
      <p:ext uri="{BB962C8B-B14F-4D97-AF65-F5344CB8AC3E}">
        <p14:creationId xmlns:p14="http://schemas.microsoft.com/office/powerpoint/2010/main" val="34730061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7.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7.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2.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hyperlink" Target="https://www.geeksforgeeks.org/python-gui-tkinter/" TargetMode="External"/><Relationship Id="rId7" Type="http://schemas.openxmlformats.org/officeDocument/2006/relationships/image" Target="../media/image5.jpg"/><Relationship Id="rId2" Type="http://schemas.openxmlformats.org/officeDocument/2006/relationships/hyperlink" Target="https://www.geeksforgeeks.org/encoding-and-decoding-base64-strings-in-python/" TargetMode="Externa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6.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jpe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98058B23-DDE2-4F62-9A2E-46739C3C685F}"/>
              </a:ext>
            </a:extLst>
          </p:cNvPr>
          <p:cNvSpPr>
            <a:spLocks noGrp="1"/>
          </p:cNvSpPr>
          <p:nvPr>
            <p:ph type="title"/>
          </p:nvPr>
        </p:nvSpPr>
        <p:spPr/>
        <p:txBody>
          <a:bodyPr>
            <a:normAutofit/>
          </a:bodyPr>
          <a:lstStyle/>
          <a:p>
            <a:pPr algn="ctr"/>
            <a:r>
              <a:rPr lang="en-US" sz="5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PASSWORD MANAGER</a:t>
            </a:r>
          </a:p>
        </p:txBody>
      </p:sp>
      <p:sp>
        <p:nvSpPr>
          <p:cNvPr id="3" name="Subtitle 2">
            <a:extLst>
              <a:ext uri="{FF2B5EF4-FFF2-40B4-BE49-F238E27FC236}">
                <a16:creationId xmlns:a16="http://schemas.microsoft.com/office/drawing/2014/main" id="{6D9CEDE5-3115-42FB-90A3-0727B8EEECC0}"/>
              </a:ext>
            </a:extLst>
          </p:cNvPr>
          <p:cNvSpPr>
            <a:spLocks noGrp="1"/>
          </p:cNvSpPr>
          <p:nvPr>
            <p:ph idx="1"/>
          </p:nvPr>
        </p:nvSpPr>
        <p:spPr>
          <a:xfrm>
            <a:off x="838200" y="1825625"/>
            <a:ext cx="10515600" cy="4005196"/>
          </a:xfrm>
        </p:spPr>
        <p:txBody>
          <a:bodyPr>
            <a:normAutofit/>
          </a:bodyPr>
          <a:lstStyle/>
          <a:p>
            <a:r>
              <a:rPr lang="en-US" sz="3200" dirty="0">
                <a:solidFill>
                  <a:schemeClr val="tx1">
                    <a:lumMod val="85000"/>
                    <a:lumOff val="15000"/>
                  </a:schemeClr>
                </a:solidFill>
                <a:latin typeface="Marcellus" panose="020E0602050203020307" pitchFamily="34" charset="0"/>
              </a:rPr>
              <a:t>MEMBERS:</a:t>
            </a:r>
          </a:p>
          <a:p>
            <a:pPr marL="0" indent="0">
              <a:buNone/>
            </a:pPr>
            <a:r>
              <a:rPr lang="en-US" sz="3200" dirty="0">
                <a:solidFill>
                  <a:schemeClr val="tx1">
                    <a:lumMod val="85000"/>
                    <a:lumOff val="15000"/>
                  </a:schemeClr>
                </a:solidFill>
                <a:latin typeface="Marcellus" panose="020E0602050203020307" pitchFamily="34" charset="0"/>
              </a:rPr>
              <a:t>16010121081 – SHIVOM KARNAD</a:t>
            </a:r>
          </a:p>
          <a:p>
            <a:pPr marL="0" indent="0">
              <a:buNone/>
            </a:pPr>
            <a:r>
              <a:rPr lang="en-US" sz="3200" dirty="0">
                <a:solidFill>
                  <a:schemeClr val="tx1">
                    <a:lumMod val="85000"/>
                    <a:lumOff val="15000"/>
                  </a:schemeClr>
                </a:solidFill>
                <a:latin typeface="Marcellus" panose="020E0602050203020307" pitchFamily="34" charset="0"/>
              </a:rPr>
              <a:t>16010121084 – AYUSH KHANDARE</a:t>
            </a:r>
          </a:p>
          <a:p>
            <a:pPr marL="0" indent="0">
              <a:buNone/>
            </a:pPr>
            <a:r>
              <a:rPr lang="en-US" sz="3200" dirty="0">
                <a:solidFill>
                  <a:schemeClr val="tx1">
                    <a:lumMod val="85000"/>
                    <a:lumOff val="15000"/>
                  </a:schemeClr>
                </a:solidFill>
                <a:latin typeface="Marcellus" panose="020E0602050203020307" pitchFamily="34" charset="0"/>
              </a:rPr>
              <a:t>16010121096 – KEDAR KULKARNI</a:t>
            </a:r>
          </a:p>
        </p:txBody>
      </p:sp>
      <p:pic>
        <p:nvPicPr>
          <p:cNvPr id="4" name="Picture 3">
            <a:extLst>
              <a:ext uri="{FF2B5EF4-FFF2-40B4-BE49-F238E27FC236}">
                <a16:creationId xmlns:a16="http://schemas.microsoft.com/office/drawing/2014/main" id="{8026AED6-E793-48A3-96AF-36A0D1FE2D70}"/>
              </a:ext>
            </a:extLst>
          </p:cNvPr>
          <p:cNvPicPr>
            <a:picLocks noChangeAspect="1"/>
          </p:cNvPicPr>
          <p:nvPr/>
        </p:nvPicPr>
        <p:blipFill>
          <a:blip r:embed="rId2"/>
          <a:stretch>
            <a:fillRect/>
          </a:stretch>
        </p:blipFill>
        <p:spPr>
          <a:xfrm>
            <a:off x="605" y="2219"/>
            <a:ext cx="566958" cy="6855781"/>
          </a:xfrm>
          <a:prstGeom prst="rect">
            <a:avLst/>
          </a:prstGeom>
        </p:spPr>
      </p:pic>
      <p:pic>
        <p:nvPicPr>
          <p:cNvPr id="5" name="Picture 4">
            <a:extLst>
              <a:ext uri="{FF2B5EF4-FFF2-40B4-BE49-F238E27FC236}">
                <a16:creationId xmlns:a16="http://schemas.microsoft.com/office/drawing/2014/main" id="{98F5ADD7-F579-4B31-B088-24730AEA76C9}"/>
              </a:ext>
            </a:extLst>
          </p:cNvPr>
          <p:cNvPicPr>
            <a:picLocks noChangeAspect="1"/>
          </p:cNvPicPr>
          <p:nvPr/>
        </p:nvPicPr>
        <p:blipFill>
          <a:blip r:embed="rId3"/>
          <a:stretch>
            <a:fillRect/>
          </a:stretch>
        </p:blipFill>
        <p:spPr>
          <a:xfrm>
            <a:off x="567563" y="0"/>
            <a:ext cx="209677" cy="5440680"/>
          </a:xfrm>
          <a:prstGeom prst="rect">
            <a:avLst/>
          </a:prstGeom>
        </p:spPr>
      </p:pic>
      <p:pic>
        <p:nvPicPr>
          <p:cNvPr id="11" name="Picture 10" descr="A close up of a sign&#10;&#10;Description automatically generated">
            <a:extLst>
              <a:ext uri="{FF2B5EF4-FFF2-40B4-BE49-F238E27FC236}">
                <a16:creationId xmlns:a16="http://schemas.microsoft.com/office/drawing/2014/main" id="{C8EA3854-8902-4417-899A-DE9CBF528C1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35239" y="5830821"/>
            <a:ext cx="868683" cy="647487"/>
          </a:xfrm>
          <a:prstGeom prst="rect">
            <a:avLst/>
          </a:prstGeom>
        </p:spPr>
      </p:pic>
      <p:pic>
        <p:nvPicPr>
          <p:cNvPr id="6" name="Picture 5" descr="A picture containing drawing&#10;&#10;Description automatically generated">
            <a:extLst>
              <a:ext uri="{FF2B5EF4-FFF2-40B4-BE49-F238E27FC236}">
                <a16:creationId xmlns:a16="http://schemas.microsoft.com/office/drawing/2014/main" id="{DA3B82F8-7F36-4AE6-A785-76BCA479C67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7240" y="5828983"/>
            <a:ext cx="2655568" cy="663892"/>
          </a:xfrm>
          <a:prstGeom prst="rect">
            <a:avLst/>
          </a:prstGeom>
        </p:spPr>
      </p:pic>
    </p:spTree>
    <p:extLst>
      <p:ext uri="{BB962C8B-B14F-4D97-AF65-F5344CB8AC3E}">
        <p14:creationId xmlns:p14="http://schemas.microsoft.com/office/powerpoint/2010/main" val="18557038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197EC-8B5A-5B48-53FC-C22E34D9111C}"/>
              </a:ext>
            </a:extLst>
          </p:cNvPr>
          <p:cNvSpPr>
            <a:spLocks noGrp="1"/>
          </p:cNvSpPr>
          <p:nvPr>
            <p:ph type="title"/>
          </p:nvPr>
        </p:nvSpPr>
        <p:spPr>
          <a:xfrm>
            <a:off x="838200" y="162995"/>
            <a:ext cx="10515600" cy="1325563"/>
          </a:xfrm>
        </p:spPr>
        <p:txBody>
          <a:bodyPr/>
          <a:lstStyle/>
          <a:p>
            <a:pPr algn="ctr"/>
            <a:r>
              <a:rPr lang="en-IN" sz="4400" dirty="0">
                <a:solidFill>
                  <a:srgbClr val="C00000"/>
                </a:solidFill>
                <a:latin typeface="Marcellus" panose="020E0602050203020307" pitchFamily="34" charset="0"/>
              </a:rPr>
              <a:t>Glimpse Of Project</a:t>
            </a:r>
            <a:endParaRPr lang="en-IN" dirty="0"/>
          </a:p>
        </p:txBody>
      </p:sp>
      <p:pic>
        <p:nvPicPr>
          <p:cNvPr id="4" name="Content Placeholder 3">
            <a:extLst>
              <a:ext uri="{FF2B5EF4-FFF2-40B4-BE49-F238E27FC236}">
                <a16:creationId xmlns:a16="http://schemas.microsoft.com/office/drawing/2014/main" id="{6409EE8D-0B5A-87CC-DD7E-B3133A5CF5CE}"/>
              </a:ext>
            </a:extLst>
          </p:cNvPr>
          <p:cNvPicPr>
            <a:picLocks noGrp="1" noChangeAspect="1"/>
          </p:cNvPicPr>
          <p:nvPr>
            <p:ph idx="1"/>
          </p:nvPr>
        </p:nvPicPr>
        <p:blipFill>
          <a:blip r:embed="rId2"/>
          <a:stretch>
            <a:fillRect/>
          </a:stretch>
        </p:blipFill>
        <p:spPr>
          <a:xfrm>
            <a:off x="2424707" y="1259187"/>
            <a:ext cx="7342586" cy="4101412"/>
          </a:xfrm>
          <a:prstGeom prst="rect">
            <a:avLst/>
          </a:prstGeom>
        </p:spPr>
      </p:pic>
      <p:pic>
        <p:nvPicPr>
          <p:cNvPr id="5" name="Picture 4">
            <a:extLst>
              <a:ext uri="{FF2B5EF4-FFF2-40B4-BE49-F238E27FC236}">
                <a16:creationId xmlns:a16="http://schemas.microsoft.com/office/drawing/2014/main" id="{1516B092-5BEC-61C4-E4FE-9A1E3383A2FE}"/>
              </a:ext>
            </a:extLst>
          </p:cNvPr>
          <p:cNvPicPr>
            <a:picLocks noChangeAspect="1"/>
          </p:cNvPicPr>
          <p:nvPr/>
        </p:nvPicPr>
        <p:blipFill>
          <a:blip r:embed="rId3"/>
          <a:stretch>
            <a:fillRect/>
          </a:stretch>
        </p:blipFill>
        <p:spPr>
          <a:xfrm rot="5400000">
            <a:off x="5880674" y="567534"/>
            <a:ext cx="385984" cy="12236665"/>
          </a:xfrm>
          <a:prstGeom prst="rect">
            <a:avLst/>
          </a:prstGeom>
        </p:spPr>
      </p:pic>
      <p:pic>
        <p:nvPicPr>
          <p:cNvPr id="6" name="Picture 5">
            <a:extLst>
              <a:ext uri="{FF2B5EF4-FFF2-40B4-BE49-F238E27FC236}">
                <a16:creationId xmlns:a16="http://schemas.microsoft.com/office/drawing/2014/main" id="{DB6D7D46-17D5-A6CC-6AF4-5AF189CC9260}"/>
              </a:ext>
            </a:extLst>
          </p:cNvPr>
          <p:cNvPicPr>
            <a:picLocks noChangeAspect="1"/>
          </p:cNvPicPr>
          <p:nvPr/>
        </p:nvPicPr>
        <p:blipFill>
          <a:blip r:embed="rId4"/>
          <a:stretch>
            <a:fillRect/>
          </a:stretch>
        </p:blipFill>
        <p:spPr>
          <a:xfrm rot="5400000">
            <a:off x="4533653" y="1754134"/>
            <a:ext cx="176409" cy="9333048"/>
          </a:xfrm>
          <a:prstGeom prst="rect">
            <a:avLst/>
          </a:prstGeom>
        </p:spPr>
      </p:pic>
      <p:pic>
        <p:nvPicPr>
          <p:cNvPr id="7" name="Content Placeholder 6" descr="A close up of a sign&#10;&#10;Description automatically generated">
            <a:extLst>
              <a:ext uri="{FF2B5EF4-FFF2-40B4-BE49-F238E27FC236}">
                <a16:creationId xmlns:a16="http://schemas.microsoft.com/office/drawing/2014/main" id="{B57363CB-927B-9089-A101-F88D51378E3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828421" y="5610533"/>
            <a:ext cx="968545" cy="721920"/>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53CCE18F-79D7-6777-5A4A-52E665AFE4E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0014" y="5440809"/>
            <a:ext cx="3245736" cy="811434"/>
          </a:xfrm>
          <a:prstGeom prst="rect">
            <a:avLst/>
          </a:prstGeom>
        </p:spPr>
      </p:pic>
    </p:spTree>
    <p:extLst>
      <p:ext uri="{BB962C8B-B14F-4D97-AF65-F5344CB8AC3E}">
        <p14:creationId xmlns:p14="http://schemas.microsoft.com/office/powerpoint/2010/main" val="2093682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D882A-B58C-30C4-B5CF-86388220A317}"/>
              </a:ext>
            </a:extLst>
          </p:cNvPr>
          <p:cNvSpPr>
            <a:spLocks noGrp="1"/>
          </p:cNvSpPr>
          <p:nvPr>
            <p:ph type="title"/>
          </p:nvPr>
        </p:nvSpPr>
        <p:spPr>
          <a:xfrm>
            <a:off x="838200" y="202497"/>
            <a:ext cx="10515600" cy="1325563"/>
          </a:xfrm>
        </p:spPr>
        <p:txBody>
          <a:bodyPr/>
          <a:lstStyle/>
          <a:p>
            <a:pPr algn="ctr"/>
            <a:r>
              <a:rPr lang="en-IN" sz="4400" dirty="0">
                <a:solidFill>
                  <a:srgbClr val="C00000"/>
                </a:solidFill>
                <a:latin typeface="Marcellus" panose="020E0602050203020307" pitchFamily="34" charset="0"/>
              </a:rPr>
              <a:t>Glimpse Of Project</a:t>
            </a:r>
            <a:endParaRPr lang="en-IN" dirty="0"/>
          </a:p>
        </p:txBody>
      </p:sp>
      <p:pic>
        <p:nvPicPr>
          <p:cNvPr id="4" name="Content Placeholder 3">
            <a:extLst>
              <a:ext uri="{FF2B5EF4-FFF2-40B4-BE49-F238E27FC236}">
                <a16:creationId xmlns:a16="http://schemas.microsoft.com/office/drawing/2014/main" id="{58A0E693-EA24-6448-A563-66CFC955DFEE}"/>
              </a:ext>
            </a:extLst>
          </p:cNvPr>
          <p:cNvPicPr>
            <a:picLocks noGrp="1" noChangeAspect="1"/>
          </p:cNvPicPr>
          <p:nvPr>
            <p:ph idx="1"/>
          </p:nvPr>
        </p:nvPicPr>
        <p:blipFill>
          <a:blip r:embed="rId2"/>
          <a:stretch>
            <a:fillRect/>
          </a:stretch>
        </p:blipFill>
        <p:spPr>
          <a:xfrm>
            <a:off x="2913037" y="1759633"/>
            <a:ext cx="6365925" cy="3583046"/>
          </a:xfrm>
          <a:prstGeom prst="rect">
            <a:avLst/>
          </a:prstGeom>
        </p:spPr>
      </p:pic>
      <p:pic>
        <p:nvPicPr>
          <p:cNvPr id="5" name="Picture 4">
            <a:extLst>
              <a:ext uri="{FF2B5EF4-FFF2-40B4-BE49-F238E27FC236}">
                <a16:creationId xmlns:a16="http://schemas.microsoft.com/office/drawing/2014/main" id="{D9EAE00F-A82E-7B7A-949F-5832C6140037}"/>
              </a:ext>
            </a:extLst>
          </p:cNvPr>
          <p:cNvPicPr>
            <a:picLocks noChangeAspect="1"/>
          </p:cNvPicPr>
          <p:nvPr/>
        </p:nvPicPr>
        <p:blipFill>
          <a:blip r:embed="rId3"/>
          <a:stretch>
            <a:fillRect/>
          </a:stretch>
        </p:blipFill>
        <p:spPr>
          <a:xfrm rot="5400000">
            <a:off x="5722459" y="409320"/>
            <a:ext cx="702416" cy="12236665"/>
          </a:xfrm>
          <a:prstGeom prst="rect">
            <a:avLst/>
          </a:prstGeom>
        </p:spPr>
      </p:pic>
      <p:pic>
        <p:nvPicPr>
          <p:cNvPr id="6" name="Picture 5">
            <a:extLst>
              <a:ext uri="{FF2B5EF4-FFF2-40B4-BE49-F238E27FC236}">
                <a16:creationId xmlns:a16="http://schemas.microsoft.com/office/drawing/2014/main" id="{11DD6E71-6C4F-40CB-2A62-4BF9C23A5024}"/>
              </a:ext>
            </a:extLst>
          </p:cNvPr>
          <p:cNvPicPr>
            <a:picLocks noChangeAspect="1"/>
          </p:cNvPicPr>
          <p:nvPr/>
        </p:nvPicPr>
        <p:blipFill>
          <a:blip r:embed="rId4"/>
          <a:stretch>
            <a:fillRect/>
          </a:stretch>
        </p:blipFill>
        <p:spPr>
          <a:xfrm rot="5400000">
            <a:off x="7421729" y="1406173"/>
            <a:ext cx="207493" cy="9333048"/>
          </a:xfrm>
          <a:prstGeom prst="rect">
            <a:avLst/>
          </a:prstGeom>
        </p:spPr>
      </p:pic>
      <p:pic>
        <p:nvPicPr>
          <p:cNvPr id="7" name="Content Placeholder 6" descr="A close up of a sign&#10;&#10;Description automatically generated">
            <a:extLst>
              <a:ext uri="{FF2B5EF4-FFF2-40B4-BE49-F238E27FC236}">
                <a16:creationId xmlns:a16="http://schemas.microsoft.com/office/drawing/2014/main" id="{B5B4CB5C-11AE-06E4-0552-D8F2A21CBB4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117728" y="58579"/>
            <a:ext cx="968545" cy="721920"/>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0927A033-C8B1-F03B-76F4-4BB75A3387F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5727" y="114434"/>
            <a:ext cx="3245736" cy="811434"/>
          </a:xfrm>
          <a:prstGeom prst="rect">
            <a:avLst/>
          </a:prstGeom>
        </p:spPr>
      </p:pic>
    </p:spTree>
    <p:extLst>
      <p:ext uri="{BB962C8B-B14F-4D97-AF65-F5344CB8AC3E}">
        <p14:creationId xmlns:p14="http://schemas.microsoft.com/office/powerpoint/2010/main" val="1529589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93525-560F-B88D-5E8B-EC50EF8009ED}"/>
              </a:ext>
            </a:extLst>
          </p:cNvPr>
          <p:cNvSpPr>
            <a:spLocks noGrp="1"/>
          </p:cNvSpPr>
          <p:nvPr>
            <p:ph type="title"/>
          </p:nvPr>
        </p:nvSpPr>
        <p:spPr/>
        <p:txBody>
          <a:bodyPr/>
          <a:lstStyle/>
          <a:p>
            <a:pPr algn="ctr"/>
            <a:r>
              <a:rPr lang="en-IN" sz="4400" dirty="0">
                <a:solidFill>
                  <a:srgbClr val="C00000"/>
                </a:solidFill>
                <a:latin typeface="Marcellus" panose="020E0602050203020307" pitchFamily="34" charset="0"/>
              </a:rPr>
              <a:t>Glimpse Of Project</a:t>
            </a:r>
            <a:endParaRPr lang="en-IN" dirty="0"/>
          </a:p>
        </p:txBody>
      </p:sp>
      <p:pic>
        <p:nvPicPr>
          <p:cNvPr id="4" name="Content Placeholder 3">
            <a:extLst>
              <a:ext uri="{FF2B5EF4-FFF2-40B4-BE49-F238E27FC236}">
                <a16:creationId xmlns:a16="http://schemas.microsoft.com/office/drawing/2014/main" id="{5330FD7A-D180-2265-41E1-DE47F067A226}"/>
              </a:ext>
            </a:extLst>
          </p:cNvPr>
          <p:cNvPicPr>
            <a:picLocks noGrp="1" noChangeAspect="1"/>
          </p:cNvPicPr>
          <p:nvPr>
            <p:ph idx="1"/>
          </p:nvPr>
        </p:nvPicPr>
        <p:blipFill>
          <a:blip r:embed="rId2"/>
          <a:stretch>
            <a:fillRect/>
          </a:stretch>
        </p:blipFill>
        <p:spPr>
          <a:xfrm>
            <a:off x="3758758" y="3012708"/>
            <a:ext cx="4674484" cy="1780756"/>
          </a:xfrm>
          <a:prstGeom prst="rect">
            <a:avLst/>
          </a:prstGeom>
        </p:spPr>
      </p:pic>
      <p:pic>
        <p:nvPicPr>
          <p:cNvPr id="5" name="Picture 4">
            <a:extLst>
              <a:ext uri="{FF2B5EF4-FFF2-40B4-BE49-F238E27FC236}">
                <a16:creationId xmlns:a16="http://schemas.microsoft.com/office/drawing/2014/main" id="{6C36E594-9F20-DEB0-DE0B-1C89BAD6D09F}"/>
              </a:ext>
            </a:extLst>
          </p:cNvPr>
          <p:cNvPicPr>
            <a:picLocks noChangeAspect="1"/>
          </p:cNvPicPr>
          <p:nvPr/>
        </p:nvPicPr>
        <p:blipFill>
          <a:blip r:embed="rId3"/>
          <a:stretch>
            <a:fillRect/>
          </a:stretch>
        </p:blipFill>
        <p:spPr>
          <a:xfrm>
            <a:off x="11755010" y="4869"/>
            <a:ext cx="560709" cy="6853131"/>
          </a:xfrm>
          <a:prstGeom prst="rect">
            <a:avLst/>
          </a:prstGeom>
        </p:spPr>
      </p:pic>
      <p:pic>
        <p:nvPicPr>
          <p:cNvPr id="6" name="Content Placeholder 6" descr="A close up of a sign&#10;&#10;Description automatically generated">
            <a:extLst>
              <a:ext uri="{FF2B5EF4-FFF2-40B4-BE49-F238E27FC236}">
                <a16:creationId xmlns:a16="http://schemas.microsoft.com/office/drawing/2014/main" id="{9D144ED2-E783-CC81-8A5C-0D2D4486E87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0832" y="5835859"/>
            <a:ext cx="968545" cy="721920"/>
          </a:xfrm>
          <a:prstGeom prst="rect">
            <a:avLst/>
          </a:prstGeom>
        </p:spPr>
      </p:pic>
      <p:pic>
        <p:nvPicPr>
          <p:cNvPr id="7" name="Picture 6">
            <a:extLst>
              <a:ext uri="{FF2B5EF4-FFF2-40B4-BE49-F238E27FC236}">
                <a16:creationId xmlns:a16="http://schemas.microsoft.com/office/drawing/2014/main" id="{CE205124-99AE-60BF-8167-1951B59C4E41}"/>
              </a:ext>
            </a:extLst>
          </p:cNvPr>
          <p:cNvPicPr>
            <a:picLocks noChangeAspect="1"/>
          </p:cNvPicPr>
          <p:nvPr/>
        </p:nvPicPr>
        <p:blipFill>
          <a:blip r:embed="rId3"/>
          <a:stretch>
            <a:fillRect/>
          </a:stretch>
        </p:blipFill>
        <p:spPr>
          <a:xfrm rot="5400000">
            <a:off x="10586431" y="-909706"/>
            <a:ext cx="558950" cy="2338913"/>
          </a:xfrm>
          <a:prstGeom prst="rect">
            <a:avLst/>
          </a:prstGeom>
        </p:spPr>
      </p:pic>
      <p:pic>
        <p:nvPicPr>
          <p:cNvPr id="8" name="Picture 7">
            <a:extLst>
              <a:ext uri="{FF2B5EF4-FFF2-40B4-BE49-F238E27FC236}">
                <a16:creationId xmlns:a16="http://schemas.microsoft.com/office/drawing/2014/main" id="{A9564801-F048-AD02-6321-A47E69B568BF}"/>
              </a:ext>
            </a:extLst>
          </p:cNvPr>
          <p:cNvPicPr>
            <a:picLocks noChangeAspect="1"/>
          </p:cNvPicPr>
          <p:nvPr/>
        </p:nvPicPr>
        <p:blipFill>
          <a:blip r:embed="rId5"/>
          <a:stretch>
            <a:fillRect/>
          </a:stretch>
        </p:blipFill>
        <p:spPr>
          <a:xfrm>
            <a:off x="9135739" y="-19725"/>
            <a:ext cx="560710" cy="558951"/>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AE2BEA81-8F16-D122-5DF6-09CC04B71DA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5620" y="133509"/>
            <a:ext cx="3245736" cy="811434"/>
          </a:xfrm>
          <a:prstGeom prst="rect">
            <a:avLst/>
          </a:prstGeom>
        </p:spPr>
      </p:pic>
    </p:spTree>
    <p:extLst>
      <p:ext uri="{BB962C8B-B14F-4D97-AF65-F5344CB8AC3E}">
        <p14:creationId xmlns:p14="http://schemas.microsoft.com/office/powerpoint/2010/main" val="23589378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2F7BD-1716-C183-5F6D-349212C46E69}"/>
              </a:ext>
            </a:extLst>
          </p:cNvPr>
          <p:cNvSpPr>
            <a:spLocks noGrp="1"/>
          </p:cNvSpPr>
          <p:nvPr>
            <p:ph type="title"/>
          </p:nvPr>
        </p:nvSpPr>
        <p:spPr/>
        <p:txBody>
          <a:bodyPr/>
          <a:lstStyle/>
          <a:p>
            <a:pPr algn="ctr"/>
            <a:r>
              <a:rPr lang="en-IN" dirty="0">
                <a:solidFill>
                  <a:srgbClr val="C00000"/>
                </a:solidFill>
                <a:latin typeface="Marcellus" panose="020E0602050203020307" pitchFamily="34" charset="0"/>
              </a:rPr>
              <a:t>CONCLUSION</a:t>
            </a:r>
            <a:endParaRPr lang="en-IN" dirty="0"/>
          </a:p>
        </p:txBody>
      </p:sp>
      <p:sp>
        <p:nvSpPr>
          <p:cNvPr id="3" name="Content Placeholder 2">
            <a:extLst>
              <a:ext uri="{FF2B5EF4-FFF2-40B4-BE49-F238E27FC236}">
                <a16:creationId xmlns:a16="http://schemas.microsoft.com/office/drawing/2014/main" id="{E4B68B39-CC73-7C3F-8681-42C524DEFC1A}"/>
              </a:ext>
            </a:extLst>
          </p:cNvPr>
          <p:cNvSpPr>
            <a:spLocks noGrp="1"/>
          </p:cNvSpPr>
          <p:nvPr>
            <p:ph idx="1"/>
          </p:nvPr>
        </p:nvSpPr>
        <p:spPr/>
        <p:txBody>
          <a:bodyPr/>
          <a:lstStyle/>
          <a:p>
            <a:r>
              <a:rPr lang="en-IN" dirty="0"/>
              <a:t>We were able to make multifunctional password manager. </a:t>
            </a:r>
          </a:p>
          <a:p>
            <a:r>
              <a:rPr lang="en-IN" dirty="0"/>
              <a:t>We studied various new things in this project like </a:t>
            </a:r>
            <a:r>
              <a:rPr lang="en-IN" dirty="0" err="1"/>
              <a:t>tkinter</a:t>
            </a:r>
            <a:r>
              <a:rPr lang="en-IN" dirty="0"/>
              <a:t>, simple encryption(single key), to create master login.</a:t>
            </a:r>
          </a:p>
          <a:p>
            <a:r>
              <a:rPr lang="en-IN" dirty="0"/>
              <a:t>We came across many features of python during research of this project.</a:t>
            </a:r>
          </a:p>
          <a:p>
            <a:r>
              <a:rPr lang="en-IN" dirty="0"/>
              <a:t>We got to know how frontend and backend is integrated.</a:t>
            </a:r>
          </a:p>
        </p:txBody>
      </p:sp>
      <p:pic>
        <p:nvPicPr>
          <p:cNvPr id="4" name="Picture 3">
            <a:extLst>
              <a:ext uri="{FF2B5EF4-FFF2-40B4-BE49-F238E27FC236}">
                <a16:creationId xmlns:a16="http://schemas.microsoft.com/office/drawing/2014/main" id="{C2B723A2-548C-AF42-66C1-861082C4CD6F}"/>
              </a:ext>
            </a:extLst>
          </p:cNvPr>
          <p:cNvPicPr>
            <a:picLocks noChangeAspect="1"/>
          </p:cNvPicPr>
          <p:nvPr/>
        </p:nvPicPr>
        <p:blipFill>
          <a:blip r:embed="rId2"/>
          <a:stretch>
            <a:fillRect/>
          </a:stretch>
        </p:blipFill>
        <p:spPr>
          <a:xfrm>
            <a:off x="605" y="2219"/>
            <a:ext cx="566958" cy="6855781"/>
          </a:xfrm>
          <a:prstGeom prst="rect">
            <a:avLst/>
          </a:prstGeom>
        </p:spPr>
      </p:pic>
      <p:pic>
        <p:nvPicPr>
          <p:cNvPr id="5" name="Picture 4">
            <a:extLst>
              <a:ext uri="{FF2B5EF4-FFF2-40B4-BE49-F238E27FC236}">
                <a16:creationId xmlns:a16="http://schemas.microsoft.com/office/drawing/2014/main" id="{FB5D79A5-BAFD-77FA-F32B-25D77D3D8728}"/>
              </a:ext>
            </a:extLst>
          </p:cNvPr>
          <p:cNvPicPr>
            <a:picLocks noChangeAspect="1"/>
          </p:cNvPicPr>
          <p:nvPr/>
        </p:nvPicPr>
        <p:blipFill>
          <a:blip r:embed="rId3"/>
          <a:stretch>
            <a:fillRect/>
          </a:stretch>
        </p:blipFill>
        <p:spPr>
          <a:xfrm>
            <a:off x="567563" y="0"/>
            <a:ext cx="209677" cy="5440680"/>
          </a:xfrm>
          <a:prstGeom prst="rect">
            <a:avLst/>
          </a:prstGeom>
        </p:spPr>
      </p:pic>
      <p:pic>
        <p:nvPicPr>
          <p:cNvPr id="6" name="Picture 5" descr="A close up of a sign&#10;&#10;Description automatically generated">
            <a:extLst>
              <a:ext uri="{FF2B5EF4-FFF2-40B4-BE49-F238E27FC236}">
                <a16:creationId xmlns:a16="http://schemas.microsoft.com/office/drawing/2014/main" id="{DDD9E35C-C117-2E13-D1EB-22296CC461F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35239" y="5830821"/>
            <a:ext cx="868683" cy="647487"/>
          </a:xfrm>
          <a:prstGeom prst="rect">
            <a:avLst/>
          </a:prstGeom>
        </p:spPr>
      </p:pic>
      <p:pic>
        <p:nvPicPr>
          <p:cNvPr id="7" name="Picture 6" descr="A picture containing drawing&#10;&#10;Description automatically generated">
            <a:extLst>
              <a:ext uri="{FF2B5EF4-FFF2-40B4-BE49-F238E27FC236}">
                <a16:creationId xmlns:a16="http://schemas.microsoft.com/office/drawing/2014/main" id="{F6FB79A7-7E71-D422-1753-579B86CC810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7240" y="5828983"/>
            <a:ext cx="2655568" cy="663892"/>
          </a:xfrm>
          <a:prstGeom prst="rect">
            <a:avLst/>
          </a:prstGeom>
        </p:spPr>
      </p:pic>
    </p:spTree>
    <p:extLst>
      <p:ext uri="{BB962C8B-B14F-4D97-AF65-F5344CB8AC3E}">
        <p14:creationId xmlns:p14="http://schemas.microsoft.com/office/powerpoint/2010/main" val="17313318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455E8-4B54-8759-B2B6-9FDA1779A8F5}"/>
              </a:ext>
            </a:extLst>
          </p:cNvPr>
          <p:cNvSpPr>
            <a:spLocks noGrp="1"/>
          </p:cNvSpPr>
          <p:nvPr>
            <p:ph type="title"/>
          </p:nvPr>
        </p:nvSpPr>
        <p:spPr/>
        <p:txBody>
          <a:bodyPr/>
          <a:lstStyle/>
          <a:p>
            <a:pPr algn="ctr"/>
            <a:r>
              <a:rPr lang="en-IN" dirty="0">
                <a:solidFill>
                  <a:srgbClr val="C00000"/>
                </a:solidFill>
                <a:latin typeface="Marcellus" panose="020E0602050203020307" pitchFamily="34" charset="0"/>
              </a:rPr>
              <a:t>REFERENCE</a:t>
            </a:r>
            <a:endParaRPr lang="en-IN" dirty="0"/>
          </a:p>
        </p:txBody>
      </p:sp>
      <p:sp>
        <p:nvSpPr>
          <p:cNvPr id="3" name="Content Placeholder 2">
            <a:extLst>
              <a:ext uri="{FF2B5EF4-FFF2-40B4-BE49-F238E27FC236}">
                <a16:creationId xmlns:a16="http://schemas.microsoft.com/office/drawing/2014/main" id="{B455F0A3-8848-1FF9-A431-C3C212FB1275}"/>
              </a:ext>
            </a:extLst>
          </p:cNvPr>
          <p:cNvSpPr>
            <a:spLocks noGrp="1"/>
          </p:cNvSpPr>
          <p:nvPr>
            <p:ph idx="1"/>
          </p:nvPr>
        </p:nvSpPr>
        <p:spPr/>
        <p:txBody>
          <a:bodyPr/>
          <a:lstStyle/>
          <a:p>
            <a:r>
              <a:rPr lang="en-IN" dirty="0">
                <a:hlinkClick r:id="rId2"/>
              </a:rPr>
              <a:t>https://www.geeksforgeeks.org/encoding-and-decoding-base64-strings-in-python/</a:t>
            </a:r>
            <a:endParaRPr lang="en-IN" dirty="0"/>
          </a:p>
          <a:p>
            <a:r>
              <a:rPr lang="en-IN" dirty="0">
                <a:hlinkClick r:id="rId3"/>
              </a:rPr>
              <a:t>https://www.geeksforgeeks.org/python-gui-tkinter/</a:t>
            </a:r>
            <a:endParaRPr lang="en-IN" dirty="0"/>
          </a:p>
          <a:p>
            <a:endParaRPr lang="en-IN" dirty="0"/>
          </a:p>
        </p:txBody>
      </p:sp>
      <p:pic>
        <p:nvPicPr>
          <p:cNvPr id="4" name="Picture 3">
            <a:extLst>
              <a:ext uri="{FF2B5EF4-FFF2-40B4-BE49-F238E27FC236}">
                <a16:creationId xmlns:a16="http://schemas.microsoft.com/office/drawing/2014/main" id="{DCC30E23-3760-ED05-5FED-2DB4F4072911}"/>
              </a:ext>
            </a:extLst>
          </p:cNvPr>
          <p:cNvPicPr>
            <a:picLocks noChangeAspect="1"/>
          </p:cNvPicPr>
          <p:nvPr/>
        </p:nvPicPr>
        <p:blipFill>
          <a:blip r:embed="rId4"/>
          <a:stretch>
            <a:fillRect/>
          </a:stretch>
        </p:blipFill>
        <p:spPr>
          <a:xfrm>
            <a:off x="11040979" y="0"/>
            <a:ext cx="1151021" cy="6855781"/>
          </a:xfrm>
          <a:prstGeom prst="rect">
            <a:avLst/>
          </a:prstGeom>
        </p:spPr>
      </p:pic>
      <p:pic>
        <p:nvPicPr>
          <p:cNvPr id="5" name="Picture 4">
            <a:extLst>
              <a:ext uri="{FF2B5EF4-FFF2-40B4-BE49-F238E27FC236}">
                <a16:creationId xmlns:a16="http://schemas.microsoft.com/office/drawing/2014/main" id="{50E80E52-77CE-74E4-F8B9-4EC6798DB809}"/>
              </a:ext>
            </a:extLst>
          </p:cNvPr>
          <p:cNvPicPr>
            <a:picLocks noChangeAspect="1"/>
          </p:cNvPicPr>
          <p:nvPr/>
        </p:nvPicPr>
        <p:blipFill>
          <a:blip r:embed="rId5"/>
          <a:stretch>
            <a:fillRect/>
          </a:stretch>
        </p:blipFill>
        <p:spPr>
          <a:xfrm>
            <a:off x="10515600" y="0"/>
            <a:ext cx="525379" cy="5440680"/>
          </a:xfrm>
          <a:prstGeom prst="rect">
            <a:avLst/>
          </a:prstGeom>
        </p:spPr>
      </p:pic>
      <p:pic>
        <p:nvPicPr>
          <p:cNvPr id="6" name="Picture 5" descr="A close up of a sign&#10;&#10;Description automatically generated">
            <a:extLst>
              <a:ext uri="{FF2B5EF4-FFF2-40B4-BE49-F238E27FC236}">
                <a16:creationId xmlns:a16="http://schemas.microsoft.com/office/drawing/2014/main" id="{8ED842D6-7B31-C1E9-C29B-36CD5DD1324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901584" y="5887634"/>
            <a:ext cx="868683" cy="647487"/>
          </a:xfrm>
          <a:prstGeom prst="rect">
            <a:avLst/>
          </a:prstGeom>
        </p:spPr>
      </p:pic>
      <p:pic>
        <p:nvPicPr>
          <p:cNvPr id="7" name="Picture 6" descr="A picture containing drawing&#10;&#10;Description automatically generated">
            <a:extLst>
              <a:ext uri="{FF2B5EF4-FFF2-40B4-BE49-F238E27FC236}">
                <a16:creationId xmlns:a16="http://schemas.microsoft.com/office/drawing/2014/main" id="{5D334AFB-67A3-8671-DD3E-514C435AF784}"/>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91452" y="5887634"/>
            <a:ext cx="3245736" cy="811434"/>
          </a:xfrm>
          <a:prstGeom prst="rect">
            <a:avLst/>
          </a:prstGeom>
        </p:spPr>
      </p:pic>
    </p:spTree>
    <p:extLst>
      <p:ext uri="{BB962C8B-B14F-4D97-AF65-F5344CB8AC3E}">
        <p14:creationId xmlns:p14="http://schemas.microsoft.com/office/powerpoint/2010/main" val="3884225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98058B23-DDE2-4F62-9A2E-46739C3C685F}"/>
              </a:ext>
            </a:extLst>
          </p:cNvPr>
          <p:cNvSpPr>
            <a:spLocks noGrp="1"/>
          </p:cNvSpPr>
          <p:nvPr>
            <p:ph type="title"/>
          </p:nvPr>
        </p:nvSpPr>
        <p:spPr>
          <a:xfrm>
            <a:off x="191452" y="322879"/>
            <a:ext cx="11792001" cy="1325563"/>
          </a:xfrm>
        </p:spPr>
        <p:txBody>
          <a:bodyPr/>
          <a:lstStyle/>
          <a:p>
            <a:pPr algn="ctr"/>
            <a:r>
              <a:rPr lang="en-US" sz="4400" dirty="0">
                <a:solidFill>
                  <a:srgbClr val="C00000"/>
                </a:solidFill>
                <a:latin typeface="Marcellus" panose="020E0602050203020307" pitchFamily="34" charset="0"/>
              </a:rPr>
              <a:t>PROJECT DESCRIPTIPON</a:t>
            </a:r>
            <a:endParaRPr lang="en-US" dirty="0"/>
          </a:p>
        </p:txBody>
      </p:sp>
      <p:sp>
        <p:nvSpPr>
          <p:cNvPr id="3" name="Subtitle 2">
            <a:extLst>
              <a:ext uri="{FF2B5EF4-FFF2-40B4-BE49-F238E27FC236}">
                <a16:creationId xmlns:a16="http://schemas.microsoft.com/office/drawing/2014/main" id="{6D9CEDE5-3115-42FB-90A3-0727B8EEECC0}"/>
              </a:ext>
            </a:extLst>
          </p:cNvPr>
          <p:cNvSpPr>
            <a:spLocks noGrp="1"/>
          </p:cNvSpPr>
          <p:nvPr>
            <p:ph idx="1"/>
          </p:nvPr>
        </p:nvSpPr>
        <p:spPr>
          <a:xfrm>
            <a:off x="593558" y="1175831"/>
            <a:ext cx="9641305" cy="4487031"/>
          </a:xfrm>
        </p:spPr>
        <p:txBody>
          <a:bodyPr>
            <a:normAutofit/>
          </a:bodyPr>
          <a:lstStyle/>
          <a:p>
            <a:endParaRPr lang="en-US" dirty="0"/>
          </a:p>
          <a:p>
            <a:endParaRPr lang="en-US" dirty="0"/>
          </a:p>
          <a:p>
            <a:r>
              <a:rPr lang="en-US" dirty="0">
                <a:solidFill>
                  <a:schemeClr val="tx1">
                    <a:lumMod val="85000"/>
                    <a:lumOff val="15000"/>
                  </a:schemeClr>
                </a:solidFill>
                <a:latin typeface="Marcellus" panose="020E0602050203020307" pitchFamily="34" charset="0"/>
              </a:rPr>
              <a:t>Password Manager is a simple but very handy tool to generate strong random passwords with a user defined criteria and store them in an encrypted hidden file. It will be only accessible if master username and password is entered correctly.</a:t>
            </a:r>
          </a:p>
        </p:txBody>
      </p:sp>
      <p:pic>
        <p:nvPicPr>
          <p:cNvPr id="4" name="Picture 3">
            <a:extLst>
              <a:ext uri="{FF2B5EF4-FFF2-40B4-BE49-F238E27FC236}">
                <a16:creationId xmlns:a16="http://schemas.microsoft.com/office/drawing/2014/main" id="{8026AED6-E793-48A3-96AF-36A0D1FE2D70}"/>
              </a:ext>
            </a:extLst>
          </p:cNvPr>
          <p:cNvPicPr>
            <a:picLocks noChangeAspect="1"/>
          </p:cNvPicPr>
          <p:nvPr/>
        </p:nvPicPr>
        <p:blipFill>
          <a:blip r:embed="rId2"/>
          <a:stretch>
            <a:fillRect/>
          </a:stretch>
        </p:blipFill>
        <p:spPr>
          <a:xfrm>
            <a:off x="11040979" y="0"/>
            <a:ext cx="1151021" cy="6855781"/>
          </a:xfrm>
          <a:prstGeom prst="rect">
            <a:avLst/>
          </a:prstGeom>
        </p:spPr>
      </p:pic>
      <p:pic>
        <p:nvPicPr>
          <p:cNvPr id="5" name="Picture 4">
            <a:extLst>
              <a:ext uri="{FF2B5EF4-FFF2-40B4-BE49-F238E27FC236}">
                <a16:creationId xmlns:a16="http://schemas.microsoft.com/office/drawing/2014/main" id="{98F5ADD7-F579-4B31-B088-24730AEA76C9}"/>
              </a:ext>
            </a:extLst>
          </p:cNvPr>
          <p:cNvPicPr>
            <a:picLocks noChangeAspect="1"/>
          </p:cNvPicPr>
          <p:nvPr/>
        </p:nvPicPr>
        <p:blipFill>
          <a:blip r:embed="rId3"/>
          <a:stretch>
            <a:fillRect/>
          </a:stretch>
        </p:blipFill>
        <p:spPr>
          <a:xfrm>
            <a:off x="10515600" y="0"/>
            <a:ext cx="525379" cy="5440680"/>
          </a:xfrm>
          <a:prstGeom prst="rect">
            <a:avLst/>
          </a:prstGeom>
        </p:spPr>
      </p:pic>
      <p:pic>
        <p:nvPicPr>
          <p:cNvPr id="11" name="Picture 10" descr="A close up of a sign&#10;&#10;Description automatically generated">
            <a:extLst>
              <a:ext uri="{FF2B5EF4-FFF2-40B4-BE49-F238E27FC236}">
                <a16:creationId xmlns:a16="http://schemas.microsoft.com/office/drawing/2014/main" id="{C8EA3854-8902-4417-899A-DE9CBF528C1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01584" y="5887634"/>
            <a:ext cx="868683" cy="647487"/>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64C82230-DFDE-4833-BFB9-9F9B8AFD7B7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1452" y="5887634"/>
            <a:ext cx="3245736" cy="811434"/>
          </a:xfrm>
          <a:prstGeom prst="rect">
            <a:avLst/>
          </a:prstGeom>
        </p:spPr>
      </p:pic>
    </p:spTree>
    <p:extLst>
      <p:ext uri="{BB962C8B-B14F-4D97-AF65-F5344CB8AC3E}">
        <p14:creationId xmlns:p14="http://schemas.microsoft.com/office/powerpoint/2010/main" val="1749467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98058B23-DDE2-4F62-9A2E-46739C3C685F}"/>
              </a:ext>
            </a:extLst>
          </p:cNvPr>
          <p:cNvSpPr>
            <a:spLocks noGrp="1"/>
          </p:cNvSpPr>
          <p:nvPr>
            <p:ph type="title"/>
          </p:nvPr>
        </p:nvSpPr>
        <p:spPr>
          <a:xfrm>
            <a:off x="151603" y="276193"/>
            <a:ext cx="11813802" cy="1451782"/>
          </a:xfrm>
        </p:spPr>
        <p:txBody>
          <a:bodyPr>
            <a:normAutofit/>
          </a:bodyPr>
          <a:lstStyle/>
          <a:p>
            <a:pPr algn="ctr"/>
            <a:r>
              <a:rPr lang="en-US" dirty="0">
                <a:solidFill>
                  <a:srgbClr val="C00000"/>
                </a:solidFill>
                <a:latin typeface="Marcellus" panose="020E0602050203020307" pitchFamily="34" charset="0"/>
              </a:rPr>
              <a:t>PROBLEM STATEMENT</a:t>
            </a:r>
            <a:endParaRPr lang="en-US" dirty="0"/>
          </a:p>
        </p:txBody>
      </p:sp>
      <p:sp>
        <p:nvSpPr>
          <p:cNvPr id="3" name="Subtitle 2">
            <a:extLst>
              <a:ext uri="{FF2B5EF4-FFF2-40B4-BE49-F238E27FC236}">
                <a16:creationId xmlns:a16="http://schemas.microsoft.com/office/drawing/2014/main" id="{6D9CEDE5-3115-42FB-90A3-0727B8EEECC0}"/>
              </a:ext>
            </a:extLst>
          </p:cNvPr>
          <p:cNvSpPr>
            <a:spLocks noGrp="1"/>
          </p:cNvSpPr>
          <p:nvPr>
            <p:ph idx="1"/>
          </p:nvPr>
        </p:nvSpPr>
        <p:spPr>
          <a:xfrm>
            <a:off x="593558" y="1952595"/>
            <a:ext cx="10315074" cy="4487031"/>
          </a:xfrm>
        </p:spPr>
        <p:txBody>
          <a:bodyPr>
            <a:normAutofit/>
          </a:bodyPr>
          <a:lstStyle/>
          <a:p>
            <a:r>
              <a:rPr lang="en-US" dirty="0">
                <a:solidFill>
                  <a:schemeClr val="tx1">
                    <a:lumMod val="85000"/>
                    <a:lumOff val="15000"/>
                  </a:schemeClr>
                </a:solidFill>
                <a:latin typeface="Marcellus" panose="020E0602050203020307" pitchFamily="34" charset="0"/>
              </a:rPr>
              <a:t>Write a program in Python that generates a strong random password. Also it should contain save option to save the generated password. And saved password should be encrypted and </a:t>
            </a:r>
            <a:r>
              <a:rPr lang="en-US" dirty="0" err="1">
                <a:solidFill>
                  <a:schemeClr val="tx1">
                    <a:lumMod val="85000"/>
                    <a:lumOff val="15000"/>
                  </a:schemeClr>
                </a:solidFill>
                <a:latin typeface="Marcellus" panose="020E0602050203020307" pitchFamily="34" charset="0"/>
              </a:rPr>
              <a:t>accessable</a:t>
            </a:r>
            <a:r>
              <a:rPr lang="en-US" dirty="0">
                <a:solidFill>
                  <a:schemeClr val="tx1">
                    <a:lumMod val="85000"/>
                    <a:lumOff val="15000"/>
                  </a:schemeClr>
                </a:solidFill>
                <a:latin typeface="Marcellus" panose="020E0602050203020307" pitchFamily="34" charset="0"/>
              </a:rPr>
              <a:t> only after Master Login by user. </a:t>
            </a:r>
          </a:p>
        </p:txBody>
      </p:sp>
      <p:pic>
        <p:nvPicPr>
          <p:cNvPr id="4" name="Picture 3">
            <a:extLst>
              <a:ext uri="{FF2B5EF4-FFF2-40B4-BE49-F238E27FC236}">
                <a16:creationId xmlns:a16="http://schemas.microsoft.com/office/drawing/2014/main" id="{8026AED6-E793-48A3-96AF-36A0D1FE2D70}"/>
              </a:ext>
            </a:extLst>
          </p:cNvPr>
          <p:cNvPicPr>
            <a:picLocks noChangeAspect="1"/>
          </p:cNvPicPr>
          <p:nvPr/>
        </p:nvPicPr>
        <p:blipFill>
          <a:blip r:embed="rId2"/>
          <a:stretch>
            <a:fillRect/>
          </a:stretch>
        </p:blipFill>
        <p:spPr>
          <a:xfrm>
            <a:off x="11040979" y="0"/>
            <a:ext cx="1151021" cy="6855781"/>
          </a:xfrm>
          <a:prstGeom prst="rect">
            <a:avLst/>
          </a:prstGeom>
        </p:spPr>
      </p:pic>
      <p:pic>
        <p:nvPicPr>
          <p:cNvPr id="5" name="Picture 4">
            <a:extLst>
              <a:ext uri="{FF2B5EF4-FFF2-40B4-BE49-F238E27FC236}">
                <a16:creationId xmlns:a16="http://schemas.microsoft.com/office/drawing/2014/main" id="{98F5ADD7-F579-4B31-B088-24730AEA76C9}"/>
              </a:ext>
            </a:extLst>
          </p:cNvPr>
          <p:cNvPicPr>
            <a:picLocks noChangeAspect="1"/>
          </p:cNvPicPr>
          <p:nvPr/>
        </p:nvPicPr>
        <p:blipFill>
          <a:blip r:embed="rId3"/>
          <a:stretch>
            <a:fillRect/>
          </a:stretch>
        </p:blipFill>
        <p:spPr>
          <a:xfrm>
            <a:off x="8153400" y="5696667"/>
            <a:ext cx="525379" cy="1159114"/>
          </a:xfrm>
          <a:prstGeom prst="rect">
            <a:avLst/>
          </a:prstGeom>
        </p:spPr>
      </p:pic>
      <p:pic>
        <p:nvPicPr>
          <p:cNvPr id="11" name="Picture 10" descr="A close up of a sign&#10;&#10;Description automatically generated">
            <a:extLst>
              <a:ext uri="{FF2B5EF4-FFF2-40B4-BE49-F238E27FC236}">
                <a16:creationId xmlns:a16="http://schemas.microsoft.com/office/drawing/2014/main" id="{C8EA3854-8902-4417-899A-DE9CBF528C1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29029" y="6000216"/>
            <a:ext cx="868683" cy="647487"/>
          </a:xfrm>
          <a:prstGeom prst="rect">
            <a:avLst/>
          </a:prstGeom>
        </p:spPr>
      </p:pic>
      <p:pic>
        <p:nvPicPr>
          <p:cNvPr id="2" name="Picture 1">
            <a:extLst>
              <a:ext uri="{FF2B5EF4-FFF2-40B4-BE49-F238E27FC236}">
                <a16:creationId xmlns:a16="http://schemas.microsoft.com/office/drawing/2014/main" id="{C5A6F64A-EE0E-49F0-8E81-2403F1DCE39B}"/>
              </a:ext>
            </a:extLst>
          </p:cNvPr>
          <p:cNvPicPr>
            <a:picLocks noChangeAspect="1"/>
          </p:cNvPicPr>
          <p:nvPr/>
        </p:nvPicPr>
        <p:blipFill>
          <a:blip r:embed="rId5"/>
          <a:stretch>
            <a:fillRect/>
          </a:stretch>
        </p:blipFill>
        <p:spPr>
          <a:xfrm rot="5400000">
            <a:off x="9288343" y="5088647"/>
            <a:ext cx="1159114" cy="2378242"/>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6099DB7D-5170-4968-88DD-77E254A0AF1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1602" y="6000216"/>
            <a:ext cx="2656121" cy="664030"/>
          </a:xfrm>
          <a:prstGeom prst="rect">
            <a:avLst/>
          </a:prstGeom>
        </p:spPr>
      </p:pic>
    </p:spTree>
    <p:extLst>
      <p:ext uri="{BB962C8B-B14F-4D97-AF65-F5344CB8AC3E}">
        <p14:creationId xmlns:p14="http://schemas.microsoft.com/office/powerpoint/2010/main" val="1774364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A2AFA-9E80-4F87-B3B2-19708553D0D5}"/>
              </a:ext>
            </a:extLst>
          </p:cNvPr>
          <p:cNvSpPr>
            <a:spLocks noGrp="1"/>
          </p:cNvSpPr>
          <p:nvPr>
            <p:ph type="title"/>
          </p:nvPr>
        </p:nvSpPr>
        <p:spPr>
          <a:xfrm>
            <a:off x="375710" y="164366"/>
            <a:ext cx="11395912" cy="1300055"/>
          </a:xfrm>
        </p:spPr>
        <p:txBody>
          <a:bodyPr>
            <a:normAutofit/>
          </a:bodyPr>
          <a:lstStyle/>
          <a:p>
            <a:pPr algn="ctr"/>
            <a:r>
              <a:rPr lang="en-US" sz="3600" dirty="0">
                <a:solidFill>
                  <a:srgbClr val="C00000"/>
                </a:solidFill>
                <a:latin typeface="Marcellus" panose="020E0602050203020307" pitchFamily="34" charset="0"/>
              </a:rPr>
              <a:t>System Architecture</a:t>
            </a:r>
            <a:endParaRPr lang="en-US" sz="3600" dirty="0"/>
          </a:p>
        </p:txBody>
      </p:sp>
      <p:pic>
        <p:nvPicPr>
          <p:cNvPr id="4" name="Picture 3">
            <a:extLst>
              <a:ext uri="{FF2B5EF4-FFF2-40B4-BE49-F238E27FC236}">
                <a16:creationId xmlns:a16="http://schemas.microsoft.com/office/drawing/2014/main" id="{1547C2F5-D0C4-4329-8DC2-48B66EE4F515}"/>
              </a:ext>
            </a:extLst>
          </p:cNvPr>
          <p:cNvPicPr>
            <a:picLocks noChangeAspect="1"/>
          </p:cNvPicPr>
          <p:nvPr/>
        </p:nvPicPr>
        <p:blipFill>
          <a:blip r:embed="rId2"/>
          <a:stretch>
            <a:fillRect/>
          </a:stretch>
        </p:blipFill>
        <p:spPr>
          <a:xfrm rot="5400000">
            <a:off x="5880674" y="567534"/>
            <a:ext cx="385984" cy="12236665"/>
          </a:xfrm>
          <a:prstGeom prst="rect">
            <a:avLst/>
          </a:prstGeom>
        </p:spPr>
      </p:pic>
      <p:pic>
        <p:nvPicPr>
          <p:cNvPr id="5" name="Picture 4">
            <a:extLst>
              <a:ext uri="{FF2B5EF4-FFF2-40B4-BE49-F238E27FC236}">
                <a16:creationId xmlns:a16="http://schemas.microsoft.com/office/drawing/2014/main" id="{B15A553C-6E56-4E14-9B40-3D70033DB61F}"/>
              </a:ext>
            </a:extLst>
          </p:cNvPr>
          <p:cNvPicPr>
            <a:picLocks noChangeAspect="1"/>
          </p:cNvPicPr>
          <p:nvPr/>
        </p:nvPicPr>
        <p:blipFill>
          <a:blip r:embed="rId3"/>
          <a:stretch>
            <a:fillRect/>
          </a:stretch>
        </p:blipFill>
        <p:spPr>
          <a:xfrm rot="5400000">
            <a:off x="4533653" y="1754134"/>
            <a:ext cx="176409" cy="9333048"/>
          </a:xfrm>
          <a:prstGeom prst="rect">
            <a:avLst/>
          </a:prstGeom>
        </p:spPr>
      </p:pic>
      <p:pic>
        <p:nvPicPr>
          <p:cNvPr id="7" name="Content Placeholder 6" descr="A close up of a sign&#10;&#10;Description automatically generated">
            <a:extLst>
              <a:ext uri="{FF2B5EF4-FFF2-40B4-BE49-F238E27FC236}">
                <a16:creationId xmlns:a16="http://schemas.microsoft.com/office/drawing/2014/main" id="{AFB8B780-B92F-4BF8-8EAF-809E1CF54073}"/>
              </a:ext>
            </a:extLst>
          </p:cNvPr>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10828421" y="5610533"/>
            <a:ext cx="968545" cy="721920"/>
          </a:xfrm>
          <a:prstGeom prst="rect">
            <a:avLst/>
          </a:prstGeom>
        </p:spPr>
      </p:pic>
      <p:sp>
        <p:nvSpPr>
          <p:cNvPr id="8" name="Subtitle 2">
            <a:extLst>
              <a:ext uri="{FF2B5EF4-FFF2-40B4-BE49-F238E27FC236}">
                <a16:creationId xmlns:a16="http://schemas.microsoft.com/office/drawing/2014/main" id="{5AB99583-1BD7-4DF1-9DBD-299F1C8E7BF2}"/>
              </a:ext>
            </a:extLst>
          </p:cNvPr>
          <p:cNvSpPr txBox="1">
            <a:spLocks/>
          </p:cNvSpPr>
          <p:nvPr/>
        </p:nvSpPr>
        <p:spPr>
          <a:xfrm>
            <a:off x="669758" y="1211543"/>
            <a:ext cx="10315074" cy="44870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 total the program is divided into two parts to make it easier to bug fix and understand. The parts being main.py and UI.py (UI.py cannot be renamed without changing main.py). </a:t>
            </a:r>
          </a:p>
          <a:p>
            <a:r>
              <a:rPr lang="en-US" dirty="0"/>
              <a:t>main.py contains the inner working of the code. File handling, encryption, decryption, password generation and management is handled in main.</a:t>
            </a:r>
          </a:p>
          <a:p>
            <a:r>
              <a:rPr lang="en-US" dirty="0"/>
              <a:t>UI.py is a User Interface file. It has a total of 6 major functions which handle the 6 different types of UI windows. The entire UI is made with the help of </a:t>
            </a:r>
            <a:r>
              <a:rPr lang="en-US" dirty="0" err="1"/>
              <a:t>tkinter</a:t>
            </a:r>
            <a:r>
              <a:rPr lang="en-US" dirty="0"/>
              <a:t> and serves as a module to be imported into main. </a:t>
            </a:r>
            <a:endParaRPr lang="en-US" dirty="0">
              <a:solidFill>
                <a:schemeClr val="tx1">
                  <a:lumMod val="85000"/>
                  <a:lumOff val="15000"/>
                </a:schemeClr>
              </a:solidFill>
              <a:latin typeface="Marcellus" panose="020E0602050203020307" pitchFamily="34" charset="0"/>
            </a:endParaRPr>
          </a:p>
        </p:txBody>
      </p:sp>
      <p:pic>
        <p:nvPicPr>
          <p:cNvPr id="9" name="Picture 8" descr="A picture containing drawing&#10;&#10;Description automatically generated">
            <a:extLst>
              <a:ext uri="{FF2B5EF4-FFF2-40B4-BE49-F238E27FC236}">
                <a16:creationId xmlns:a16="http://schemas.microsoft.com/office/drawing/2014/main" id="{81B8989A-C3D5-4971-8D6D-F3A911E415F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0014" y="5440809"/>
            <a:ext cx="3245736" cy="811434"/>
          </a:xfrm>
          <a:prstGeom prst="rect">
            <a:avLst/>
          </a:prstGeom>
        </p:spPr>
      </p:pic>
    </p:spTree>
    <p:extLst>
      <p:ext uri="{BB962C8B-B14F-4D97-AF65-F5344CB8AC3E}">
        <p14:creationId xmlns:p14="http://schemas.microsoft.com/office/powerpoint/2010/main" val="1335042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A2AFA-9E80-4F87-B3B2-19708553D0D5}"/>
              </a:ext>
            </a:extLst>
          </p:cNvPr>
          <p:cNvSpPr>
            <a:spLocks noGrp="1"/>
          </p:cNvSpPr>
          <p:nvPr>
            <p:ph type="title"/>
          </p:nvPr>
        </p:nvSpPr>
        <p:spPr>
          <a:xfrm>
            <a:off x="105727" y="523286"/>
            <a:ext cx="11980546" cy="1325563"/>
          </a:xfrm>
        </p:spPr>
        <p:txBody>
          <a:bodyPr>
            <a:normAutofit/>
          </a:bodyPr>
          <a:lstStyle/>
          <a:p>
            <a:pPr algn="ctr"/>
            <a:r>
              <a:rPr lang="en-US" sz="3200" dirty="0">
                <a:solidFill>
                  <a:srgbClr val="C00000"/>
                </a:solidFill>
                <a:latin typeface="Marcellus" panose="020E0602050203020307" pitchFamily="34" charset="0"/>
              </a:rPr>
              <a:t>SYSTEM ARCHITECTURE</a:t>
            </a:r>
            <a:endParaRPr lang="en-US" sz="3200" dirty="0"/>
          </a:p>
        </p:txBody>
      </p:sp>
      <p:pic>
        <p:nvPicPr>
          <p:cNvPr id="4" name="Picture 3">
            <a:extLst>
              <a:ext uri="{FF2B5EF4-FFF2-40B4-BE49-F238E27FC236}">
                <a16:creationId xmlns:a16="http://schemas.microsoft.com/office/drawing/2014/main" id="{1547C2F5-D0C4-4329-8DC2-48B66EE4F515}"/>
              </a:ext>
            </a:extLst>
          </p:cNvPr>
          <p:cNvPicPr>
            <a:picLocks noChangeAspect="1"/>
          </p:cNvPicPr>
          <p:nvPr/>
        </p:nvPicPr>
        <p:blipFill>
          <a:blip r:embed="rId2"/>
          <a:stretch>
            <a:fillRect/>
          </a:stretch>
        </p:blipFill>
        <p:spPr>
          <a:xfrm rot="5400000">
            <a:off x="5722459" y="409320"/>
            <a:ext cx="702416" cy="12236665"/>
          </a:xfrm>
          <a:prstGeom prst="rect">
            <a:avLst/>
          </a:prstGeom>
        </p:spPr>
      </p:pic>
      <p:pic>
        <p:nvPicPr>
          <p:cNvPr id="5" name="Picture 4">
            <a:extLst>
              <a:ext uri="{FF2B5EF4-FFF2-40B4-BE49-F238E27FC236}">
                <a16:creationId xmlns:a16="http://schemas.microsoft.com/office/drawing/2014/main" id="{B15A553C-6E56-4E14-9B40-3D70033DB61F}"/>
              </a:ext>
            </a:extLst>
          </p:cNvPr>
          <p:cNvPicPr>
            <a:picLocks noChangeAspect="1"/>
          </p:cNvPicPr>
          <p:nvPr/>
        </p:nvPicPr>
        <p:blipFill>
          <a:blip r:embed="rId3"/>
          <a:stretch>
            <a:fillRect/>
          </a:stretch>
        </p:blipFill>
        <p:spPr>
          <a:xfrm rot="5400000">
            <a:off x="7421729" y="1406173"/>
            <a:ext cx="207493" cy="9333048"/>
          </a:xfrm>
          <a:prstGeom prst="rect">
            <a:avLst/>
          </a:prstGeom>
        </p:spPr>
      </p:pic>
      <p:pic>
        <p:nvPicPr>
          <p:cNvPr id="7" name="Content Placeholder 6" descr="A close up of a sign&#10;&#10;Description automatically generated">
            <a:extLst>
              <a:ext uri="{FF2B5EF4-FFF2-40B4-BE49-F238E27FC236}">
                <a16:creationId xmlns:a16="http://schemas.microsoft.com/office/drawing/2014/main" id="{AFB8B780-B92F-4BF8-8EAF-809E1CF54073}"/>
              </a:ext>
            </a:extLst>
          </p:cNvPr>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11117728" y="58579"/>
            <a:ext cx="968545" cy="721920"/>
          </a:xfrm>
          <a:prstGeom prst="rect">
            <a:avLst/>
          </a:prstGeom>
        </p:spPr>
      </p:pic>
      <p:sp>
        <p:nvSpPr>
          <p:cNvPr id="8" name="Subtitle 2">
            <a:extLst>
              <a:ext uri="{FF2B5EF4-FFF2-40B4-BE49-F238E27FC236}">
                <a16:creationId xmlns:a16="http://schemas.microsoft.com/office/drawing/2014/main" id="{BF84EC15-A959-47EB-966C-5F46652CE050}"/>
              </a:ext>
            </a:extLst>
          </p:cNvPr>
          <p:cNvSpPr txBox="1">
            <a:spLocks/>
          </p:cNvSpPr>
          <p:nvPr/>
        </p:nvSpPr>
        <p:spPr>
          <a:xfrm>
            <a:off x="564204" y="1628283"/>
            <a:ext cx="10315074" cy="44870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main-UI integration is handled in the main.py file in the various functions. It can be said that the UI.py is an extension of main.py as in, UI.py functions take the inputs from the user and then pass it onto the main.py functions. For every main.py function that requires a user input, there is a UI.py function that is called to do the same.</a:t>
            </a:r>
            <a:endParaRPr lang="en-US" dirty="0">
              <a:solidFill>
                <a:schemeClr val="tx1">
                  <a:lumMod val="85000"/>
                  <a:lumOff val="15000"/>
                </a:schemeClr>
              </a:solidFill>
              <a:latin typeface="Marcellus" panose="020E0602050203020307" pitchFamily="34" charset="0"/>
            </a:endParaRPr>
          </a:p>
        </p:txBody>
      </p:sp>
      <p:pic>
        <p:nvPicPr>
          <p:cNvPr id="9" name="Picture 8" descr="A picture containing drawing&#10;&#10;Description automatically generated">
            <a:extLst>
              <a:ext uri="{FF2B5EF4-FFF2-40B4-BE49-F238E27FC236}">
                <a16:creationId xmlns:a16="http://schemas.microsoft.com/office/drawing/2014/main" id="{C9DDECDA-AC01-47B8-B70B-458DA247878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5727" y="114434"/>
            <a:ext cx="3245736" cy="811434"/>
          </a:xfrm>
          <a:prstGeom prst="rect">
            <a:avLst/>
          </a:prstGeom>
        </p:spPr>
      </p:pic>
    </p:spTree>
    <p:extLst>
      <p:ext uri="{BB962C8B-B14F-4D97-AF65-F5344CB8AC3E}">
        <p14:creationId xmlns:p14="http://schemas.microsoft.com/office/powerpoint/2010/main" val="918582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A2AFA-9E80-4F87-B3B2-19708553D0D5}"/>
              </a:ext>
            </a:extLst>
          </p:cNvPr>
          <p:cNvSpPr>
            <a:spLocks noGrp="1"/>
          </p:cNvSpPr>
          <p:nvPr>
            <p:ph type="title"/>
          </p:nvPr>
        </p:nvSpPr>
        <p:spPr>
          <a:xfrm>
            <a:off x="95620" y="539226"/>
            <a:ext cx="12096379" cy="1325563"/>
          </a:xfrm>
        </p:spPr>
        <p:txBody>
          <a:bodyPr>
            <a:normAutofit/>
          </a:bodyPr>
          <a:lstStyle/>
          <a:p>
            <a:pPr algn="ctr"/>
            <a:r>
              <a:rPr lang="en-US" sz="3600" dirty="0">
                <a:solidFill>
                  <a:srgbClr val="C00000"/>
                </a:solidFill>
                <a:latin typeface="Marcellus" panose="020E0602050203020307" pitchFamily="34" charset="0"/>
              </a:rPr>
              <a:t>Key Features</a:t>
            </a:r>
            <a:endParaRPr lang="en-US" sz="3600" dirty="0"/>
          </a:p>
        </p:txBody>
      </p:sp>
      <p:pic>
        <p:nvPicPr>
          <p:cNvPr id="4" name="Picture 3">
            <a:extLst>
              <a:ext uri="{FF2B5EF4-FFF2-40B4-BE49-F238E27FC236}">
                <a16:creationId xmlns:a16="http://schemas.microsoft.com/office/drawing/2014/main" id="{1547C2F5-D0C4-4329-8DC2-48B66EE4F515}"/>
              </a:ext>
            </a:extLst>
          </p:cNvPr>
          <p:cNvPicPr>
            <a:picLocks noChangeAspect="1"/>
          </p:cNvPicPr>
          <p:nvPr/>
        </p:nvPicPr>
        <p:blipFill>
          <a:blip r:embed="rId2"/>
          <a:stretch>
            <a:fillRect/>
          </a:stretch>
        </p:blipFill>
        <p:spPr>
          <a:xfrm>
            <a:off x="11755010" y="4869"/>
            <a:ext cx="560709" cy="6853131"/>
          </a:xfrm>
          <a:prstGeom prst="rect">
            <a:avLst/>
          </a:prstGeom>
        </p:spPr>
      </p:pic>
      <p:pic>
        <p:nvPicPr>
          <p:cNvPr id="7" name="Content Placeholder 6" descr="A close up of a sign&#10;&#10;Description automatically generated">
            <a:extLst>
              <a:ext uri="{FF2B5EF4-FFF2-40B4-BE49-F238E27FC236}">
                <a16:creationId xmlns:a16="http://schemas.microsoft.com/office/drawing/2014/main" id="{AFB8B780-B92F-4BF8-8EAF-809E1CF54073}"/>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550832" y="5835859"/>
            <a:ext cx="968545" cy="721920"/>
          </a:xfrm>
          <a:prstGeom prst="rect">
            <a:avLst/>
          </a:prstGeom>
        </p:spPr>
      </p:pic>
      <p:pic>
        <p:nvPicPr>
          <p:cNvPr id="8" name="Picture 7">
            <a:extLst>
              <a:ext uri="{FF2B5EF4-FFF2-40B4-BE49-F238E27FC236}">
                <a16:creationId xmlns:a16="http://schemas.microsoft.com/office/drawing/2014/main" id="{B53D81E5-1798-492B-BD49-E2908F8554DF}"/>
              </a:ext>
            </a:extLst>
          </p:cNvPr>
          <p:cNvPicPr>
            <a:picLocks noChangeAspect="1"/>
          </p:cNvPicPr>
          <p:nvPr/>
        </p:nvPicPr>
        <p:blipFill>
          <a:blip r:embed="rId2"/>
          <a:stretch>
            <a:fillRect/>
          </a:stretch>
        </p:blipFill>
        <p:spPr>
          <a:xfrm rot="5400000">
            <a:off x="10586431" y="-909706"/>
            <a:ext cx="558950" cy="2338913"/>
          </a:xfrm>
          <a:prstGeom prst="rect">
            <a:avLst/>
          </a:prstGeom>
        </p:spPr>
      </p:pic>
      <p:pic>
        <p:nvPicPr>
          <p:cNvPr id="9" name="Picture 8">
            <a:extLst>
              <a:ext uri="{FF2B5EF4-FFF2-40B4-BE49-F238E27FC236}">
                <a16:creationId xmlns:a16="http://schemas.microsoft.com/office/drawing/2014/main" id="{8F7EF18E-8E2B-4217-8FBA-E64C4DA5AB5E}"/>
              </a:ext>
            </a:extLst>
          </p:cNvPr>
          <p:cNvPicPr>
            <a:picLocks noChangeAspect="1"/>
          </p:cNvPicPr>
          <p:nvPr/>
        </p:nvPicPr>
        <p:blipFill>
          <a:blip r:embed="rId4"/>
          <a:stretch>
            <a:fillRect/>
          </a:stretch>
        </p:blipFill>
        <p:spPr>
          <a:xfrm>
            <a:off x="9135739" y="-19725"/>
            <a:ext cx="560710" cy="558951"/>
          </a:xfrm>
          <a:prstGeom prst="rect">
            <a:avLst/>
          </a:prstGeom>
        </p:spPr>
      </p:pic>
      <p:sp>
        <p:nvSpPr>
          <p:cNvPr id="10" name="Subtitle 2">
            <a:extLst>
              <a:ext uri="{FF2B5EF4-FFF2-40B4-BE49-F238E27FC236}">
                <a16:creationId xmlns:a16="http://schemas.microsoft.com/office/drawing/2014/main" id="{EC8EF798-510F-46B5-9E56-690162E17571}"/>
              </a:ext>
            </a:extLst>
          </p:cNvPr>
          <p:cNvSpPr txBox="1">
            <a:spLocks/>
          </p:cNvSpPr>
          <p:nvPr/>
        </p:nvSpPr>
        <p:spPr>
          <a:xfrm>
            <a:off x="550832" y="1709788"/>
            <a:ext cx="10315074" cy="44870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Exception Handling </a:t>
            </a:r>
          </a:p>
          <a:p>
            <a:r>
              <a:rPr lang="en-IN" dirty="0"/>
              <a:t>Random Password Generator</a:t>
            </a:r>
          </a:p>
          <a:p>
            <a:r>
              <a:rPr lang="en-IN" dirty="0"/>
              <a:t>Random Password Manager</a:t>
            </a:r>
          </a:p>
          <a:p>
            <a:r>
              <a:rPr lang="en-IN" dirty="0"/>
              <a:t>Simple Encryption (Fixed Key)</a:t>
            </a:r>
          </a:p>
          <a:p>
            <a:r>
              <a:rPr lang="en-IN" dirty="0"/>
              <a:t>Login Verification</a:t>
            </a:r>
          </a:p>
          <a:p>
            <a:r>
              <a:rPr lang="en-IN" dirty="0"/>
              <a:t>Crash and bug resistant </a:t>
            </a:r>
            <a:endParaRPr lang="en-US" dirty="0">
              <a:solidFill>
                <a:schemeClr val="tx1">
                  <a:lumMod val="85000"/>
                  <a:lumOff val="15000"/>
                </a:schemeClr>
              </a:solidFill>
              <a:latin typeface="Marcellus" panose="020E0602050203020307" pitchFamily="34" charset="0"/>
            </a:endParaRPr>
          </a:p>
        </p:txBody>
      </p:sp>
      <p:pic>
        <p:nvPicPr>
          <p:cNvPr id="11" name="Picture 10" descr="A picture containing drawing&#10;&#10;Description automatically generated">
            <a:extLst>
              <a:ext uri="{FF2B5EF4-FFF2-40B4-BE49-F238E27FC236}">
                <a16:creationId xmlns:a16="http://schemas.microsoft.com/office/drawing/2014/main" id="{91911E14-6F71-46DE-B764-680C8341266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5620" y="133509"/>
            <a:ext cx="3245736" cy="811434"/>
          </a:xfrm>
          <a:prstGeom prst="rect">
            <a:avLst/>
          </a:prstGeom>
        </p:spPr>
      </p:pic>
    </p:spTree>
    <p:extLst>
      <p:ext uri="{BB962C8B-B14F-4D97-AF65-F5344CB8AC3E}">
        <p14:creationId xmlns:p14="http://schemas.microsoft.com/office/powerpoint/2010/main" val="20605620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BF10-D4EB-B2C3-6681-CB1B7BE150B0}"/>
              </a:ext>
            </a:extLst>
          </p:cNvPr>
          <p:cNvSpPr>
            <a:spLocks noGrp="1"/>
          </p:cNvSpPr>
          <p:nvPr>
            <p:ph type="title"/>
          </p:nvPr>
        </p:nvSpPr>
        <p:spPr>
          <a:xfrm>
            <a:off x="195712" y="159126"/>
            <a:ext cx="11800573" cy="1325563"/>
          </a:xfrm>
        </p:spPr>
        <p:txBody>
          <a:bodyPr>
            <a:normAutofit/>
          </a:bodyPr>
          <a:lstStyle/>
          <a:p>
            <a:pPr algn="ctr"/>
            <a:r>
              <a:rPr lang="en-IN" dirty="0">
                <a:solidFill>
                  <a:srgbClr val="C00000"/>
                </a:solidFill>
                <a:latin typeface="Marcellus" panose="020E0602050203020307" pitchFamily="34" charset="0"/>
              </a:rPr>
              <a:t>Glimpse</a:t>
            </a:r>
            <a:r>
              <a:rPr lang="en-IN" sz="4000" dirty="0">
                <a:solidFill>
                  <a:srgbClr val="C00000"/>
                </a:solidFill>
                <a:latin typeface="Marcellus" panose="020E0602050203020307" pitchFamily="34" charset="0"/>
              </a:rPr>
              <a:t> Of Project</a:t>
            </a:r>
          </a:p>
        </p:txBody>
      </p:sp>
      <p:pic>
        <p:nvPicPr>
          <p:cNvPr id="5" name="Content Placeholder 4">
            <a:extLst>
              <a:ext uri="{FF2B5EF4-FFF2-40B4-BE49-F238E27FC236}">
                <a16:creationId xmlns:a16="http://schemas.microsoft.com/office/drawing/2014/main" id="{39983A32-03A0-6659-6544-45DD97D4EB58}"/>
              </a:ext>
            </a:extLst>
          </p:cNvPr>
          <p:cNvPicPr>
            <a:picLocks noGrp="1" noChangeAspect="1"/>
          </p:cNvPicPr>
          <p:nvPr>
            <p:ph idx="1"/>
          </p:nvPr>
        </p:nvPicPr>
        <p:blipFill>
          <a:blip r:embed="rId2"/>
          <a:stretch>
            <a:fillRect/>
          </a:stretch>
        </p:blipFill>
        <p:spPr>
          <a:xfrm>
            <a:off x="2395270" y="1388436"/>
            <a:ext cx="7982984" cy="4485717"/>
          </a:xfrm>
        </p:spPr>
      </p:pic>
      <p:pic>
        <p:nvPicPr>
          <p:cNvPr id="6" name="Picture 5">
            <a:extLst>
              <a:ext uri="{FF2B5EF4-FFF2-40B4-BE49-F238E27FC236}">
                <a16:creationId xmlns:a16="http://schemas.microsoft.com/office/drawing/2014/main" id="{33D35EB0-4B50-CB7B-054B-BA47985C2317}"/>
              </a:ext>
            </a:extLst>
          </p:cNvPr>
          <p:cNvPicPr>
            <a:picLocks noChangeAspect="1"/>
          </p:cNvPicPr>
          <p:nvPr/>
        </p:nvPicPr>
        <p:blipFill>
          <a:blip r:embed="rId3"/>
          <a:stretch>
            <a:fillRect/>
          </a:stretch>
        </p:blipFill>
        <p:spPr>
          <a:xfrm>
            <a:off x="605" y="2219"/>
            <a:ext cx="566958" cy="6855781"/>
          </a:xfrm>
          <a:prstGeom prst="rect">
            <a:avLst/>
          </a:prstGeom>
        </p:spPr>
      </p:pic>
      <p:pic>
        <p:nvPicPr>
          <p:cNvPr id="7" name="Picture 6">
            <a:extLst>
              <a:ext uri="{FF2B5EF4-FFF2-40B4-BE49-F238E27FC236}">
                <a16:creationId xmlns:a16="http://schemas.microsoft.com/office/drawing/2014/main" id="{0D6F3D11-7E1E-927B-668A-FB06D15418BF}"/>
              </a:ext>
            </a:extLst>
          </p:cNvPr>
          <p:cNvPicPr>
            <a:picLocks noChangeAspect="1"/>
          </p:cNvPicPr>
          <p:nvPr/>
        </p:nvPicPr>
        <p:blipFill>
          <a:blip r:embed="rId4"/>
          <a:stretch>
            <a:fillRect/>
          </a:stretch>
        </p:blipFill>
        <p:spPr>
          <a:xfrm>
            <a:off x="567563" y="0"/>
            <a:ext cx="209677" cy="5440680"/>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A5410C65-25E5-89D6-C983-0705D250D53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3633" y="6034982"/>
            <a:ext cx="2655568" cy="663892"/>
          </a:xfrm>
          <a:prstGeom prst="rect">
            <a:avLst/>
          </a:prstGeom>
        </p:spPr>
      </p:pic>
      <p:pic>
        <p:nvPicPr>
          <p:cNvPr id="9" name="Picture 8" descr="A close up of a sign&#10;&#10;Description automatically generated">
            <a:extLst>
              <a:ext uri="{FF2B5EF4-FFF2-40B4-BE49-F238E27FC236}">
                <a16:creationId xmlns:a16="http://schemas.microsoft.com/office/drawing/2014/main" id="{E301AA63-D896-D626-DF7B-BA97DFDB9FE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127602" y="6072556"/>
            <a:ext cx="868683" cy="647487"/>
          </a:xfrm>
          <a:prstGeom prst="rect">
            <a:avLst/>
          </a:prstGeom>
        </p:spPr>
      </p:pic>
    </p:spTree>
    <p:extLst>
      <p:ext uri="{BB962C8B-B14F-4D97-AF65-F5344CB8AC3E}">
        <p14:creationId xmlns:p14="http://schemas.microsoft.com/office/powerpoint/2010/main" val="3761881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1F247-4156-C460-B8B3-C738C6D21938}"/>
              </a:ext>
            </a:extLst>
          </p:cNvPr>
          <p:cNvSpPr>
            <a:spLocks noGrp="1"/>
          </p:cNvSpPr>
          <p:nvPr>
            <p:ph type="title"/>
          </p:nvPr>
        </p:nvSpPr>
        <p:spPr>
          <a:xfrm>
            <a:off x="838200" y="172672"/>
            <a:ext cx="10515600" cy="1325563"/>
          </a:xfrm>
        </p:spPr>
        <p:txBody>
          <a:bodyPr/>
          <a:lstStyle/>
          <a:p>
            <a:pPr algn="ctr"/>
            <a:r>
              <a:rPr lang="en-IN" sz="4400" dirty="0">
                <a:solidFill>
                  <a:srgbClr val="C00000"/>
                </a:solidFill>
                <a:latin typeface="Marcellus" panose="020E0602050203020307" pitchFamily="34" charset="0"/>
              </a:rPr>
              <a:t>Glimpse Of Project</a:t>
            </a:r>
            <a:endParaRPr lang="en-IN" dirty="0"/>
          </a:p>
        </p:txBody>
      </p:sp>
      <p:pic>
        <p:nvPicPr>
          <p:cNvPr id="4" name="Content Placeholder 3">
            <a:extLst>
              <a:ext uri="{FF2B5EF4-FFF2-40B4-BE49-F238E27FC236}">
                <a16:creationId xmlns:a16="http://schemas.microsoft.com/office/drawing/2014/main" id="{1629F60E-695D-9647-2A30-E9C856D57793}"/>
              </a:ext>
            </a:extLst>
          </p:cNvPr>
          <p:cNvPicPr>
            <a:picLocks noGrp="1" noChangeAspect="1"/>
          </p:cNvPicPr>
          <p:nvPr>
            <p:ph idx="1"/>
          </p:nvPr>
        </p:nvPicPr>
        <p:blipFill>
          <a:blip r:embed="rId2"/>
          <a:stretch>
            <a:fillRect/>
          </a:stretch>
        </p:blipFill>
        <p:spPr>
          <a:xfrm>
            <a:off x="2276823" y="1318662"/>
            <a:ext cx="7976088" cy="4471041"/>
          </a:xfrm>
          <a:prstGeom prst="rect">
            <a:avLst/>
          </a:prstGeom>
        </p:spPr>
      </p:pic>
      <p:pic>
        <p:nvPicPr>
          <p:cNvPr id="5" name="Picture 4">
            <a:extLst>
              <a:ext uri="{FF2B5EF4-FFF2-40B4-BE49-F238E27FC236}">
                <a16:creationId xmlns:a16="http://schemas.microsoft.com/office/drawing/2014/main" id="{83DE8AA2-A7B0-2750-6DCF-580843BF5876}"/>
              </a:ext>
            </a:extLst>
          </p:cNvPr>
          <p:cNvPicPr>
            <a:picLocks noChangeAspect="1"/>
          </p:cNvPicPr>
          <p:nvPr/>
        </p:nvPicPr>
        <p:blipFill>
          <a:blip r:embed="rId3"/>
          <a:stretch>
            <a:fillRect/>
          </a:stretch>
        </p:blipFill>
        <p:spPr>
          <a:xfrm>
            <a:off x="11040979" y="0"/>
            <a:ext cx="1151021" cy="6855781"/>
          </a:xfrm>
          <a:prstGeom prst="rect">
            <a:avLst/>
          </a:prstGeom>
        </p:spPr>
      </p:pic>
      <p:pic>
        <p:nvPicPr>
          <p:cNvPr id="6" name="Picture 5">
            <a:extLst>
              <a:ext uri="{FF2B5EF4-FFF2-40B4-BE49-F238E27FC236}">
                <a16:creationId xmlns:a16="http://schemas.microsoft.com/office/drawing/2014/main" id="{6BB7CC9D-27DF-CAA1-0643-C7A6FE44A3A4}"/>
              </a:ext>
            </a:extLst>
          </p:cNvPr>
          <p:cNvPicPr>
            <a:picLocks noChangeAspect="1"/>
          </p:cNvPicPr>
          <p:nvPr/>
        </p:nvPicPr>
        <p:blipFill>
          <a:blip r:embed="rId4"/>
          <a:stretch>
            <a:fillRect/>
          </a:stretch>
        </p:blipFill>
        <p:spPr>
          <a:xfrm>
            <a:off x="10515600" y="0"/>
            <a:ext cx="525379" cy="5440680"/>
          </a:xfrm>
          <a:prstGeom prst="rect">
            <a:avLst/>
          </a:prstGeom>
        </p:spPr>
      </p:pic>
      <p:pic>
        <p:nvPicPr>
          <p:cNvPr id="7" name="Picture 6" descr="A close up of a sign&#10;&#10;Description automatically generated">
            <a:extLst>
              <a:ext uri="{FF2B5EF4-FFF2-40B4-BE49-F238E27FC236}">
                <a16:creationId xmlns:a16="http://schemas.microsoft.com/office/drawing/2014/main" id="{79989A77-DDB2-9A39-A704-CB6B99FEDA8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01584" y="5887634"/>
            <a:ext cx="868683" cy="647487"/>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BB6D1CAF-0F3F-8576-DEFD-A6945C4E5A3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91452" y="5887634"/>
            <a:ext cx="3245736" cy="811434"/>
          </a:xfrm>
          <a:prstGeom prst="rect">
            <a:avLst/>
          </a:prstGeom>
        </p:spPr>
      </p:pic>
    </p:spTree>
    <p:extLst>
      <p:ext uri="{BB962C8B-B14F-4D97-AF65-F5344CB8AC3E}">
        <p14:creationId xmlns:p14="http://schemas.microsoft.com/office/powerpoint/2010/main" val="936082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7E132-19DF-4584-E2E3-FEFCFE066924}"/>
              </a:ext>
            </a:extLst>
          </p:cNvPr>
          <p:cNvSpPr>
            <a:spLocks noGrp="1"/>
          </p:cNvSpPr>
          <p:nvPr>
            <p:ph type="title"/>
          </p:nvPr>
        </p:nvSpPr>
        <p:spPr>
          <a:xfrm>
            <a:off x="838200" y="122932"/>
            <a:ext cx="10515600" cy="1325563"/>
          </a:xfrm>
        </p:spPr>
        <p:txBody>
          <a:bodyPr/>
          <a:lstStyle/>
          <a:p>
            <a:pPr algn="ctr"/>
            <a:r>
              <a:rPr lang="en-IN" sz="4400" dirty="0">
                <a:solidFill>
                  <a:srgbClr val="C00000"/>
                </a:solidFill>
                <a:latin typeface="Marcellus" panose="020E0602050203020307" pitchFamily="34" charset="0"/>
              </a:rPr>
              <a:t>Glimpse Of Project</a:t>
            </a:r>
            <a:endParaRPr lang="en-IN" dirty="0"/>
          </a:p>
        </p:txBody>
      </p:sp>
      <p:pic>
        <p:nvPicPr>
          <p:cNvPr id="4" name="Content Placeholder 3">
            <a:extLst>
              <a:ext uri="{FF2B5EF4-FFF2-40B4-BE49-F238E27FC236}">
                <a16:creationId xmlns:a16="http://schemas.microsoft.com/office/drawing/2014/main" id="{2C5796F2-3347-411A-FBF8-8DD11FEA94F6}"/>
              </a:ext>
            </a:extLst>
          </p:cNvPr>
          <p:cNvPicPr>
            <a:picLocks noGrp="1" noChangeAspect="1"/>
          </p:cNvPicPr>
          <p:nvPr>
            <p:ph idx="1"/>
          </p:nvPr>
        </p:nvPicPr>
        <p:blipFill>
          <a:blip r:embed="rId2"/>
          <a:stretch>
            <a:fillRect/>
          </a:stretch>
        </p:blipFill>
        <p:spPr>
          <a:xfrm>
            <a:off x="2395633" y="1571427"/>
            <a:ext cx="7400733" cy="4149021"/>
          </a:xfrm>
          <a:prstGeom prst="rect">
            <a:avLst/>
          </a:prstGeom>
        </p:spPr>
      </p:pic>
      <p:pic>
        <p:nvPicPr>
          <p:cNvPr id="5" name="Picture 4">
            <a:extLst>
              <a:ext uri="{FF2B5EF4-FFF2-40B4-BE49-F238E27FC236}">
                <a16:creationId xmlns:a16="http://schemas.microsoft.com/office/drawing/2014/main" id="{4BACB46E-A127-98ED-49CF-85BEA7C117B0}"/>
              </a:ext>
            </a:extLst>
          </p:cNvPr>
          <p:cNvPicPr>
            <a:picLocks noChangeAspect="1"/>
          </p:cNvPicPr>
          <p:nvPr/>
        </p:nvPicPr>
        <p:blipFill>
          <a:blip r:embed="rId3"/>
          <a:stretch>
            <a:fillRect/>
          </a:stretch>
        </p:blipFill>
        <p:spPr>
          <a:xfrm>
            <a:off x="11040979" y="0"/>
            <a:ext cx="1151021" cy="6855781"/>
          </a:xfrm>
          <a:prstGeom prst="rect">
            <a:avLst/>
          </a:prstGeom>
        </p:spPr>
      </p:pic>
      <p:pic>
        <p:nvPicPr>
          <p:cNvPr id="6" name="Picture 5">
            <a:extLst>
              <a:ext uri="{FF2B5EF4-FFF2-40B4-BE49-F238E27FC236}">
                <a16:creationId xmlns:a16="http://schemas.microsoft.com/office/drawing/2014/main" id="{70E02F18-6692-9427-F048-07790D35BF05}"/>
              </a:ext>
            </a:extLst>
          </p:cNvPr>
          <p:cNvPicPr>
            <a:picLocks noChangeAspect="1"/>
          </p:cNvPicPr>
          <p:nvPr/>
        </p:nvPicPr>
        <p:blipFill>
          <a:blip r:embed="rId4"/>
          <a:stretch>
            <a:fillRect/>
          </a:stretch>
        </p:blipFill>
        <p:spPr>
          <a:xfrm>
            <a:off x="8153400" y="5696667"/>
            <a:ext cx="525379" cy="1159114"/>
          </a:xfrm>
          <a:prstGeom prst="rect">
            <a:avLst/>
          </a:prstGeom>
        </p:spPr>
      </p:pic>
      <p:pic>
        <p:nvPicPr>
          <p:cNvPr id="7" name="Picture 6" descr="A close up of a sign&#10;&#10;Description automatically generated">
            <a:extLst>
              <a:ext uri="{FF2B5EF4-FFF2-40B4-BE49-F238E27FC236}">
                <a16:creationId xmlns:a16="http://schemas.microsoft.com/office/drawing/2014/main" id="{98F1DD8B-95A1-D878-E028-2CEBE7E057D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29029" y="6000216"/>
            <a:ext cx="868683" cy="647487"/>
          </a:xfrm>
          <a:prstGeom prst="rect">
            <a:avLst/>
          </a:prstGeom>
        </p:spPr>
      </p:pic>
      <p:pic>
        <p:nvPicPr>
          <p:cNvPr id="8" name="Picture 7">
            <a:extLst>
              <a:ext uri="{FF2B5EF4-FFF2-40B4-BE49-F238E27FC236}">
                <a16:creationId xmlns:a16="http://schemas.microsoft.com/office/drawing/2014/main" id="{62A1B03B-2ADE-1B63-0ECF-20557ABE8BFC}"/>
              </a:ext>
            </a:extLst>
          </p:cNvPr>
          <p:cNvPicPr>
            <a:picLocks noChangeAspect="1"/>
          </p:cNvPicPr>
          <p:nvPr/>
        </p:nvPicPr>
        <p:blipFill>
          <a:blip r:embed="rId6"/>
          <a:stretch>
            <a:fillRect/>
          </a:stretch>
        </p:blipFill>
        <p:spPr>
          <a:xfrm rot="5400000">
            <a:off x="9288343" y="5088647"/>
            <a:ext cx="1159114" cy="2378242"/>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07A3A8BF-71B9-A32E-573A-ADF5D6F4C4F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51602" y="6000216"/>
            <a:ext cx="2656121" cy="664030"/>
          </a:xfrm>
          <a:prstGeom prst="rect">
            <a:avLst/>
          </a:prstGeom>
        </p:spPr>
      </p:pic>
    </p:spTree>
    <p:extLst>
      <p:ext uri="{BB962C8B-B14F-4D97-AF65-F5344CB8AC3E}">
        <p14:creationId xmlns:p14="http://schemas.microsoft.com/office/powerpoint/2010/main" val="196809488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docProps/app.xml><?xml version="1.0" encoding="utf-8"?>
<Properties xmlns="http://schemas.openxmlformats.org/officeDocument/2006/extended-properties" xmlns:vt="http://schemas.openxmlformats.org/officeDocument/2006/docPropsVTypes">
  <Template>Office Theme</Template>
  <TotalTime>228</TotalTime>
  <Words>421</Words>
  <Application>Microsoft Office PowerPoint</Application>
  <PresentationFormat>Widescreen</PresentationFormat>
  <Paragraphs>38</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Marcellus</vt:lpstr>
      <vt:lpstr>Office Theme</vt:lpstr>
      <vt:lpstr>PASSWORD MANAGER</vt:lpstr>
      <vt:lpstr>PROJECT DESCRIPTIPON</vt:lpstr>
      <vt:lpstr>PROBLEM STATEMENT</vt:lpstr>
      <vt:lpstr>System Architecture</vt:lpstr>
      <vt:lpstr>SYSTEM ARCHITECTURE</vt:lpstr>
      <vt:lpstr>Key Features</vt:lpstr>
      <vt:lpstr>Glimpse Of Project</vt:lpstr>
      <vt:lpstr>Glimpse Of Project</vt:lpstr>
      <vt:lpstr>Glimpse Of Project</vt:lpstr>
      <vt:lpstr>Glimpse Of Project</vt:lpstr>
      <vt:lpstr>Glimpse Of Project</vt:lpstr>
      <vt:lpstr>Glimpse Of Project</vt:lpstr>
      <vt:lpstr>CONCLUSION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Aditi  Rajani</dc:creator>
  <cp:lastModifiedBy>Ayush Khandare</cp:lastModifiedBy>
  <cp:revision>10</cp:revision>
  <dcterms:created xsi:type="dcterms:W3CDTF">2020-04-30T07:52:47Z</dcterms:created>
  <dcterms:modified xsi:type="dcterms:W3CDTF">2022-07-04T04:32:58Z</dcterms:modified>
</cp:coreProperties>
</file>